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9"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embeddedFontLst>
    <p:embeddedFont>
      <p:font typeface="Arial Narrow" panose="020B060402020202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
      <p:font typeface="Helvetica Neue Light" panose="02000403000000020004"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Condensed"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mnagq8zc6PpokuYcDWgM/4Z9J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presProps" Target="presProps.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60070" lvl="0" indent="-285749" algn="l" rtl="0">
              <a:spcBef>
                <a:spcPts val="0"/>
              </a:spcBef>
              <a:spcAft>
                <a:spcPts val="0"/>
              </a:spcAft>
              <a:buClr>
                <a:schemeClr val="accent4"/>
              </a:buClr>
              <a:buSzPts val="1200"/>
              <a:buFont typeface="Noto Sans Symbols"/>
              <a:buChar char="✔"/>
            </a:pPr>
            <a:r>
              <a:rPr lang="en-US" sz="1200"/>
              <a:t>The VDPs you need to turn the vehicles</a:t>
            </a:r>
            <a:endParaRPr/>
          </a:p>
          <a:p>
            <a:pPr marL="560070" lvl="0" indent="-285749" algn="l" rtl="0">
              <a:spcBef>
                <a:spcPts val="0"/>
              </a:spcBef>
              <a:spcAft>
                <a:spcPts val="0"/>
              </a:spcAft>
              <a:buClr>
                <a:schemeClr val="accent4"/>
              </a:buClr>
              <a:buSzPts val="1200"/>
              <a:buFont typeface="Noto Sans Symbols"/>
              <a:buChar char="✔"/>
            </a:pPr>
            <a:r>
              <a:rPr lang="en-US" sz="1200"/>
              <a:t>Engage with In-Market Shoppers, no matter where they are</a:t>
            </a:r>
            <a:endParaRPr/>
          </a:p>
          <a:p>
            <a:pPr marL="560070" lvl="0" indent="-285749" algn="l" rtl="0">
              <a:spcBef>
                <a:spcPts val="0"/>
              </a:spcBef>
              <a:spcAft>
                <a:spcPts val="0"/>
              </a:spcAft>
              <a:buClr>
                <a:schemeClr val="accent4"/>
              </a:buClr>
              <a:buSzPts val="1200"/>
              <a:buFont typeface="Noto Sans Symbols"/>
              <a:buChar char="✔"/>
            </a:pPr>
            <a:r>
              <a:rPr lang="en-US" sz="1200"/>
              <a:t>Maximize reach without the spend of traditional TV</a:t>
            </a:r>
            <a:endParaRPr/>
          </a:p>
          <a:p>
            <a:pPr marL="560070" lvl="0" indent="-285749" algn="l" rtl="0">
              <a:spcBef>
                <a:spcPts val="0"/>
              </a:spcBef>
              <a:spcAft>
                <a:spcPts val="0"/>
              </a:spcAft>
              <a:buClr>
                <a:schemeClr val="accent4"/>
              </a:buClr>
              <a:buSzPts val="1200"/>
              <a:buFont typeface="Noto Sans Symbols"/>
              <a:buChar char="✔"/>
            </a:pPr>
            <a:r>
              <a:rPr lang="en-US" sz="1200"/>
              <a:t>Realign budget with current shopping behavior</a:t>
            </a:r>
            <a:endParaRPr/>
          </a:p>
          <a:p>
            <a:pPr marL="560070" lvl="0" indent="-285749" algn="l" rtl="0">
              <a:spcBef>
                <a:spcPts val="0"/>
              </a:spcBef>
              <a:spcAft>
                <a:spcPts val="0"/>
              </a:spcAft>
              <a:buClr>
                <a:schemeClr val="accent4"/>
              </a:buClr>
              <a:buSzPts val="1200"/>
              <a:buFont typeface="Noto Sans Symbols"/>
              <a:buChar char="✔"/>
            </a:pPr>
            <a:r>
              <a:rPr lang="en-US" sz="1200"/>
              <a:t>Fill the funnel with qualified buyers</a:t>
            </a:r>
            <a:endParaRPr/>
          </a:p>
          <a:p>
            <a:pPr marL="560070" lvl="0" indent="-285749" algn="l" rtl="0">
              <a:spcBef>
                <a:spcPts val="0"/>
              </a:spcBef>
              <a:spcAft>
                <a:spcPts val="0"/>
              </a:spcAft>
              <a:buClr>
                <a:schemeClr val="accent4"/>
              </a:buClr>
              <a:buSzPts val="1200"/>
              <a:buFont typeface="Noto Sans Symbols"/>
              <a:buChar char="✔"/>
            </a:pPr>
            <a:r>
              <a:rPr lang="en-US" sz="1200"/>
              <a:t>Connect media dollars with moved units – VIN Level attribution</a:t>
            </a:r>
            <a:endParaRPr/>
          </a:p>
          <a:p>
            <a:pPr marL="560070" lvl="0" indent="-285749" algn="l" rtl="0">
              <a:spcBef>
                <a:spcPts val="0"/>
              </a:spcBef>
              <a:spcAft>
                <a:spcPts val="0"/>
              </a:spcAft>
              <a:buClr>
                <a:schemeClr val="accent4"/>
              </a:buClr>
              <a:buSzPts val="1200"/>
              <a:buFont typeface="Noto Sans Symbols"/>
              <a:buChar char="✔"/>
            </a:pPr>
            <a:r>
              <a:rPr lang="en-US" sz="1200"/>
              <a:t>Better utilization of marketing dollars</a:t>
            </a:r>
            <a:endParaRPr/>
          </a:p>
          <a:p>
            <a:pPr marL="560070" lvl="0" indent="-285749" algn="l" rtl="0">
              <a:spcBef>
                <a:spcPts val="0"/>
              </a:spcBef>
              <a:spcAft>
                <a:spcPts val="0"/>
              </a:spcAft>
              <a:buClr>
                <a:schemeClr val="accent4"/>
              </a:buClr>
              <a:buSzPts val="1200"/>
              <a:buFont typeface="Noto Sans Symbols"/>
              <a:buChar char="✔"/>
            </a:pPr>
            <a:r>
              <a:rPr lang="en-US" sz="1200"/>
              <a:t>Maximize Co-op funds</a:t>
            </a:r>
            <a:endParaRPr/>
          </a:p>
          <a:p>
            <a:pPr marL="0" lvl="0" indent="0" algn="l" rtl="0">
              <a:spcBef>
                <a:spcPts val="0"/>
              </a:spcBef>
              <a:spcAft>
                <a:spcPts val="0"/>
              </a:spcAft>
              <a:buNone/>
            </a:pPr>
            <a:endParaRPr/>
          </a:p>
        </p:txBody>
      </p:sp>
      <p:sp>
        <p:nvSpPr>
          <p:cNvPr id="315" name="Google Shape;3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5000">
              <a:schemeClr val="dk1"/>
            </a:gs>
            <a:gs pos="91000">
              <a:schemeClr val="accent2"/>
            </a:gs>
            <a:gs pos="100000">
              <a:schemeClr val="accent2"/>
            </a:gs>
          </a:gsLst>
          <a:lin ang="16200000" scaled="0"/>
        </a:grad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Roboto Condense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1"/>
          <p:cNvPicPr preferRelativeResize="0"/>
          <p:nvPr/>
        </p:nvPicPr>
        <p:blipFill rotWithShape="1">
          <a:blip r:embed="rId2">
            <a:alphaModFix amt="5000"/>
          </a:blip>
          <a:srcRect/>
          <a:stretch/>
        </p:blipFill>
        <p:spPr>
          <a:xfrm>
            <a:off x="8143336" y="-11640"/>
            <a:ext cx="4028571" cy="3123809"/>
          </a:xfrm>
          <a:prstGeom prst="rect">
            <a:avLst/>
          </a:prstGeom>
          <a:noFill/>
          <a:ln>
            <a:noFill/>
          </a:ln>
        </p:spPr>
      </p:pic>
      <p:pic>
        <p:nvPicPr>
          <p:cNvPr id="19" name="Google Shape;19;p11"/>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20" name="Google Shape;20;p11"/>
          <p:cNvSpPr txBox="1"/>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D8D8D8"/>
                </a:solidFill>
                <a:latin typeface="Roboto"/>
                <a:ea typeface="Roboto"/>
                <a:cs typeface="Roboto"/>
                <a:sym typeface="Roboto"/>
              </a:rPr>
              <a:t>‹#›</a:t>
            </a:fld>
            <a:endParaRPr sz="1200" b="0" i="0" u="none" strike="noStrike" cap="none">
              <a:solidFill>
                <a:srgbClr val="D8D8D8"/>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21"/>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83" name="Google Shape;83;p21"/>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pic>
        <p:nvPicPr>
          <p:cNvPr id="84" name="Google Shape;84;p21"/>
          <p:cNvPicPr preferRelativeResize="0"/>
          <p:nvPr/>
        </p:nvPicPr>
        <p:blipFill rotWithShape="1">
          <a:blip r:embed="rId4">
            <a:alphaModFix/>
          </a:blip>
          <a:srcRect/>
          <a:stretch/>
        </p:blipFill>
        <p:spPr>
          <a:xfrm>
            <a:off x="10175157" y="191584"/>
            <a:ext cx="1506578" cy="603512"/>
          </a:xfrm>
          <a:prstGeom prst="rect">
            <a:avLst/>
          </a:prstGeom>
          <a:noFill/>
          <a:ln>
            <a:noFill/>
          </a:ln>
        </p:spPr>
      </p:pic>
      <p:cxnSp>
        <p:nvCxnSpPr>
          <p:cNvPr id="85" name="Google Shape;85;p21"/>
          <p:cNvCxnSpPr/>
          <p:nvPr/>
        </p:nvCxnSpPr>
        <p:spPr>
          <a:xfrm>
            <a:off x="3225799" y="6616700"/>
            <a:ext cx="8343900" cy="0"/>
          </a:xfrm>
          <a:prstGeom prst="straightConnector1">
            <a:avLst/>
          </a:prstGeom>
          <a:noFill/>
          <a:ln w="12700" cap="flat" cmpd="sng">
            <a:solidFill>
              <a:srgbClr val="BFBFBF"/>
            </a:solidFill>
            <a:prstDash val="solid"/>
            <a:miter lim="800000"/>
            <a:headEnd type="none" w="sm" len="sm"/>
            <a:tailEnd type="none" w="sm" len="sm"/>
          </a:ln>
        </p:spPr>
      </p:cxnSp>
      <p:cxnSp>
        <p:nvCxnSpPr>
          <p:cNvPr id="86" name="Google Shape;86;p21"/>
          <p:cNvCxnSpPr/>
          <p:nvPr/>
        </p:nvCxnSpPr>
        <p:spPr>
          <a:xfrm>
            <a:off x="10337802" y="6616700"/>
            <a:ext cx="1270000" cy="0"/>
          </a:xfrm>
          <a:prstGeom prst="straightConnector1">
            <a:avLst/>
          </a:prstGeom>
          <a:noFill/>
          <a:ln w="38100" cap="flat" cmpd="sng">
            <a:solidFill>
              <a:schemeClr val="accent5"/>
            </a:solidFill>
            <a:prstDash val="solid"/>
            <a:miter lim="800000"/>
            <a:headEnd type="none" w="sm" len="sm"/>
            <a:tailEnd type="none" w="sm" len="sm"/>
          </a:ln>
        </p:spPr>
      </p:cxnSp>
      <p:sp>
        <p:nvSpPr>
          <p:cNvPr id="87" name="Google Shape;87;p21"/>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88" name="Google Shape;88;p21"/>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Only-no background">
  <p:cSld name="3_Title Only-no backgroun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22"/>
          <p:cNvPicPr preferRelativeResize="0"/>
          <p:nvPr/>
        </p:nvPicPr>
        <p:blipFill rotWithShape="1">
          <a:blip r:embed="rId2">
            <a:alphaModFix/>
          </a:blip>
          <a:srcRect/>
          <a:stretch/>
        </p:blipFill>
        <p:spPr>
          <a:xfrm>
            <a:off x="10175157" y="191584"/>
            <a:ext cx="1506578" cy="603512"/>
          </a:xfrm>
          <a:prstGeom prst="rect">
            <a:avLst/>
          </a:prstGeom>
          <a:noFill/>
          <a:ln>
            <a:noFill/>
          </a:ln>
        </p:spPr>
      </p:pic>
      <p:sp>
        <p:nvSpPr>
          <p:cNvPr id="93" name="Google Shape;93;p22"/>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94" name="Google Shape;94;p22"/>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Only">
  <p:cSld name="2_Title Only">
    <p:bg>
      <p:bgPr>
        <a:gradFill>
          <a:gsLst>
            <a:gs pos="0">
              <a:schemeClr val="dk1"/>
            </a:gs>
            <a:gs pos="15000">
              <a:schemeClr val="dk1"/>
            </a:gs>
            <a:gs pos="91000">
              <a:schemeClr val="accent2"/>
            </a:gs>
            <a:gs pos="100000">
              <a:schemeClr val="accent2"/>
            </a:gs>
          </a:gsLst>
          <a:lin ang="16200000" scaled="0"/>
        </a:gra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Roboto Condense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8" name="Google Shape;98;p23"/>
          <p:cNvPicPr preferRelativeResize="0"/>
          <p:nvPr/>
        </p:nvPicPr>
        <p:blipFill rotWithShape="1">
          <a:blip r:embed="rId2">
            <a:alphaModFix amt="5000"/>
          </a:blip>
          <a:srcRect/>
          <a:stretch/>
        </p:blipFill>
        <p:spPr>
          <a:xfrm>
            <a:off x="8143336" y="-11640"/>
            <a:ext cx="4028571" cy="3123809"/>
          </a:xfrm>
          <a:prstGeom prst="rect">
            <a:avLst/>
          </a:prstGeom>
          <a:noFill/>
          <a:ln>
            <a:noFill/>
          </a:ln>
        </p:spPr>
      </p:pic>
      <p:pic>
        <p:nvPicPr>
          <p:cNvPr id="99" name="Google Shape;99;p23"/>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pic>
        <p:nvPicPr>
          <p:cNvPr id="100" name="Google Shape;100;p23"/>
          <p:cNvPicPr preferRelativeResize="0"/>
          <p:nvPr/>
        </p:nvPicPr>
        <p:blipFill rotWithShape="1">
          <a:blip r:embed="rId4">
            <a:alphaModFix/>
          </a:blip>
          <a:srcRect/>
          <a:stretch/>
        </p:blipFill>
        <p:spPr>
          <a:xfrm>
            <a:off x="10175157" y="191584"/>
            <a:ext cx="1506578" cy="603512"/>
          </a:xfrm>
          <a:prstGeom prst="rect">
            <a:avLst/>
          </a:prstGeom>
          <a:noFill/>
          <a:ln>
            <a:noFill/>
          </a:ln>
        </p:spPr>
      </p:pic>
      <p:cxnSp>
        <p:nvCxnSpPr>
          <p:cNvPr id="101" name="Google Shape;101;p23"/>
          <p:cNvCxnSpPr/>
          <p:nvPr/>
        </p:nvCxnSpPr>
        <p:spPr>
          <a:xfrm>
            <a:off x="3225799" y="6616700"/>
            <a:ext cx="8343900" cy="0"/>
          </a:xfrm>
          <a:prstGeom prst="straightConnector1">
            <a:avLst/>
          </a:prstGeom>
          <a:noFill/>
          <a:ln w="12700" cap="flat" cmpd="sng">
            <a:solidFill>
              <a:srgbClr val="BFBFBF"/>
            </a:solidFill>
            <a:prstDash val="solid"/>
            <a:miter lim="800000"/>
            <a:headEnd type="none" w="sm" len="sm"/>
            <a:tailEnd type="none" w="sm" len="sm"/>
          </a:ln>
        </p:spPr>
      </p:cxnSp>
      <p:cxnSp>
        <p:nvCxnSpPr>
          <p:cNvPr id="102" name="Google Shape;102;p23"/>
          <p:cNvCxnSpPr/>
          <p:nvPr/>
        </p:nvCxnSpPr>
        <p:spPr>
          <a:xfrm>
            <a:off x="10337802" y="6616700"/>
            <a:ext cx="1270000" cy="0"/>
          </a:xfrm>
          <a:prstGeom prst="straightConnector1">
            <a:avLst/>
          </a:prstGeom>
          <a:noFill/>
          <a:ln w="38100" cap="flat" cmpd="sng">
            <a:solidFill>
              <a:schemeClr val="accent5"/>
            </a:solidFill>
            <a:prstDash val="solid"/>
            <a:miter lim="800000"/>
            <a:headEnd type="none" w="sm" len="sm"/>
            <a:tailEnd type="none" w="sm" len="sm"/>
          </a:ln>
        </p:spPr>
      </p:cxnSp>
      <p:sp>
        <p:nvSpPr>
          <p:cNvPr id="103" name="Google Shape;103;p23"/>
          <p:cNvSpPr/>
          <p:nvPr/>
        </p:nvSpPr>
        <p:spPr>
          <a:xfrm>
            <a:off x="438589" y="609601"/>
            <a:ext cx="302697" cy="666749"/>
          </a:xfrm>
          <a:prstGeom prst="parallelogram">
            <a:avLst>
              <a:gd name="adj" fmla="val 57493"/>
            </a:avLst>
          </a:prstGeom>
          <a:solidFill>
            <a:schemeClr val="lt1"/>
          </a:solidFill>
          <a:ln w="12700" cap="flat" cmpd="sng">
            <a:solidFill>
              <a:srgbClr val="15161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104" name="Google Shape;104;p23"/>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8D8D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3"/>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D8D8D8"/>
                </a:solidFill>
                <a:latin typeface="Roboto"/>
                <a:ea typeface="Roboto"/>
                <a:cs typeface="Roboto"/>
                <a:sym typeface="Roboto"/>
              </a:defRPr>
            </a:lvl1pPr>
            <a:lvl2pPr marL="0" lvl="1" indent="0" algn="l">
              <a:spcBef>
                <a:spcPts val="0"/>
              </a:spcBef>
              <a:buNone/>
              <a:defRPr sz="1200" b="0" i="0" u="none" strike="noStrike" cap="none">
                <a:solidFill>
                  <a:srgbClr val="D8D8D8"/>
                </a:solidFill>
                <a:latin typeface="Roboto"/>
                <a:ea typeface="Roboto"/>
                <a:cs typeface="Roboto"/>
                <a:sym typeface="Roboto"/>
              </a:defRPr>
            </a:lvl2pPr>
            <a:lvl3pPr marL="0" lvl="2" indent="0" algn="l">
              <a:spcBef>
                <a:spcPts val="0"/>
              </a:spcBef>
              <a:buNone/>
              <a:defRPr sz="1200" b="0" i="0" u="none" strike="noStrike" cap="none">
                <a:solidFill>
                  <a:srgbClr val="D8D8D8"/>
                </a:solidFill>
                <a:latin typeface="Roboto"/>
                <a:ea typeface="Roboto"/>
                <a:cs typeface="Roboto"/>
                <a:sym typeface="Roboto"/>
              </a:defRPr>
            </a:lvl3pPr>
            <a:lvl4pPr marL="0" lvl="3" indent="0" algn="l">
              <a:spcBef>
                <a:spcPts val="0"/>
              </a:spcBef>
              <a:buNone/>
              <a:defRPr sz="1200" b="0" i="0" u="none" strike="noStrike" cap="none">
                <a:solidFill>
                  <a:srgbClr val="D8D8D8"/>
                </a:solidFill>
                <a:latin typeface="Roboto"/>
                <a:ea typeface="Roboto"/>
                <a:cs typeface="Roboto"/>
                <a:sym typeface="Roboto"/>
              </a:defRPr>
            </a:lvl4pPr>
            <a:lvl5pPr marL="0" lvl="4" indent="0" algn="l">
              <a:spcBef>
                <a:spcPts val="0"/>
              </a:spcBef>
              <a:buNone/>
              <a:defRPr sz="1200" b="0" i="0" u="none" strike="noStrike" cap="none">
                <a:solidFill>
                  <a:srgbClr val="D8D8D8"/>
                </a:solidFill>
                <a:latin typeface="Roboto"/>
                <a:ea typeface="Roboto"/>
                <a:cs typeface="Roboto"/>
                <a:sym typeface="Roboto"/>
              </a:defRPr>
            </a:lvl5pPr>
            <a:lvl6pPr marL="0" lvl="5" indent="0" algn="l">
              <a:spcBef>
                <a:spcPts val="0"/>
              </a:spcBef>
              <a:buNone/>
              <a:defRPr sz="1200" b="0" i="0" u="none" strike="noStrike" cap="none">
                <a:solidFill>
                  <a:srgbClr val="D8D8D8"/>
                </a:solidFill>
                <a:latin typeface="Roboto"/>
                <a:ea typeface="Roboto"/>
                <a:cs typeface="Roboto"/>
                <a:sym typeface="Roboto"/>
              </a:defRPr>
            </a:lvl6pPr>
            <a:lvl7pPr marL="0" lvl="6" indent="0" algn="l">
              <a:spcBef>
                <a:spcPts val="0"/>
              </a:spcBef>
              <a:buNone/>
              <a:defRPr sz="1200" b="0" i="0" u="none" strike="noStrike" cap="none">
                <a:solidFill>
                  <a:srgbClr val="D8D8D8"/>
                </a:solidFill>
                <a:latin typeface="Roboto"/>
                <a:ea typeface="Roboto"/>
                <a:cs typeface="Roboto"/>
                <a:sym typeface="Roboto"/>
              </a:defRPr>
            </a:lvl7pPr>
            <a:lvl8pPr marL="0" lvl="7" indent="0" algn="l">
              <a:spcBef>
                <a:spcPts val="0"/>
              </a:spcBef>
              <a:buNone/>
              <a:defRPr sz="1200" b="0" i="0" u="none" strike="noStrike" cap="none">
                <a:solidFill>
                  <a:srgbClr val="D8D8D8"/>
                </a:solidFill>
                <a:latin typeface="Roboto"/>
                <a:ea typeface="Roboto"/>
                <a:cs typeface="Roboto"/>
                <a:sym typeface="Roboto"/>
              </a:defRPr>
            </a:lvl8pPr>
            <a:lvl9pPr marL="0" lvl="8" indent="0" algn="l">
              <a:spcBef>
                <a:spcPts val="0"/>
              </a:spcBef>
              <a:buNone/>
              <a:defRPr sz="1200" b="0" i="0" u="none" strike="noStrike" cap="none">
                <a:solidFill>
                  <a:srgbClr val="D8D8D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6"/>
        <p:cNvGrpSpPr/>
        <p:nvPr/>
      </p:nvGrpSpPr>
      <p:grpSpPr>
        <a:xfrm>
          <a:off x="0" y="0"/>
          <a:ext cx="0" cy="0"/>
          <a:chOff x="0" y="0"/>
          <a:chExt cx="0" cy="0"/>
        </a:xfrm>
      </p:grpSpPr>
      <p:pic>
        <p:nvPicPr>
          <p:cNvPr id="107" name="Google Shape;107;p24"/>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108" name="Google Shape;108;p24"/>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109" name="Google Shape;109;p24"/>
          <p:cNvSpPr/>
          <p:nvPr/>
        </p:nvSpPr>
        <p:spPr>
          <a:xfrm>
            <a:off x="0" y="0"/>
            <a:ext cx="12204700" cy="3771900"/>
          </a:xfrm>
          <a:prstGeom prst="rect">
            <a:avLst/>
          </a:prstGeom>
          <a:gradFill>
            <a:gsLst>
              <a:gs pos="0">
                <a:schemeClr val="dk1"/>
              </a:gs>
              <a:gs pos="15000">
                <a:schemeClr val="dk1"/>
              </a:gs>
              <a:gs pos="91000">
                <a:schemeClr val="accent2"/>
              </a:gs>
              <a:gs pos="100000">
                <a:schemeClr val="accent2"/>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pic>
        <p:nvPicPr>
          <p:cNvPr id="110" name="Google Shape;110;p24"/>
          <p:cNvPicPr preferRelativeResize="0"/>
          <p:nvPr/>
        </p:nvPicPr>
        <p:blipFill rotWithShape="1">
          <a:blip r:embed="rId4">
            <a:alphaModFix amt="4000"/>
          </a:blip>
          <a:srcRect t="2947" r="1437" b="22970"/>
          <a:stretch/>
        </p:blipFill>
        <p:spPr>
          <a:xfrm rot="10800000">
            <a:off x="12700" y="-11641"/>
            <a:ext cx="12192000" cy="3790366"/>
          </a:xfrm>
          <a:prstGeom prst="rect">
            <a:avLst/>
          </a:prstGeom>
          <a:noFill/>
          <a:ln>
            <a:noFill/>
          </a:ln>
        </p:spPr>
      </p:pic>
      <p:sp>
        <p:nvSpPr>
          <p:cNvPr id="111" name="Google Shape;111;p24"/>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Roboto Condense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2" name="Google Shape;112;p24"/>
          <p:cNvPicPr preferRelativeResize="0"/>
          <p:nvPr/>
        </p:nvPicPr>
        <p:blipFill rotWithShape="1">
          <a:blip r:embed="rId5">
            <a:alphaModFix/>
          </a:blip>
          <a:srcRect/>
          <a:stretch/>
        </p:blipFill>
        <p:spPr>
          <a:xfrm>
            <a:off x="10175157" y="191584"/>
            <a:ext cx="1506578" cy="603512"/>
          </a:xfrm>
          <a:prstGeom prst="rect">
            <a:avLst/>
          </a:prstGeom>
          <a:noFill/>
          <a:ln>
            <a:noFill/>
          </a:ln>
        </p:spPr>
      </p:pic>
      <p:sp>
        <p:nvSpPr>
          <p:cNvPr id="113" name="Google Shape;113;p24"/>
          <p:cNvSpPr/>
          <p:nvPr/>
        </p:nvSpPr>
        <p:spPr>
          <a:xfrm>
            <a:off x="438589" y="609601"/>
            <a:ext cx="302697" cy="666749"/>
          </a:xfrm>
          <a:prstGeom prst="parallelogram">
            <a:avLst>
              <a:gd name="adj" fmla="val 57493"/>
            </a:avLst>
          </a:prstGeom>
          <a:solidFill>
            <a:schemeClr val="lt1"/>
          </a:solidFill>
          <a:ln w="12700" cap="flat" cmpd="sng">
            <a:solidFill>
              <a:srgbClr val="15161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cxnSp>
        <p:nvCxnSpPr>
          <p:cNvPr id="114" name="Google Shape;114;p24"/>
          <p:cNvCxnSpPr/>
          <p:nvPr/>
        </p:nvCxnSpPr>
        <p:spPr>
          <a:xfrm>
            <a:off x="3225799" y="6616700"/>
            <a:ext cx="8343900" cy="0"/>
          </a:xfrm>
          <a:prstGeom prst="straightConnector1">
            <a:avLst/>
          </a:prstGeom>
          <a:noFill/>
          <a:ln w="12700" cap="flat" cmpd="sng">
            <a:solidFill>
              <a:srgbClr val="BFBFBF"/>
            </a:solidFill>
            <a:prstDash val="solid"/>
            <a:miter lim="800000"/>
            <a:headEnd type="none" w="sm" len="sm"/>
            <a:tailEnd type="none" w="sm" len="sm"/>
          </a:ln>
        </p:spPr>
      </p:cxnSp>
      <p:cxnSp>
        <p:nvCxnSpPr>
          <p:cNvPr id="115" name="Google Shape;115;p24"/>
          <p:cNvCxnSpPr/>
          <p:nvPr/>
        </p:nvCxnSpPr>
        <p:spPr>
          <a:xfrm>
            <a:off x="10337802" y="6616700"/>
            <a:ext cx="1270000" cy="0"/>
          </a:xfrm>
          <a:prstGeom prst="straightConnector1">
            <a:avLst/>
          </a:prstGeom>
          <a:noFill/>
          <a:ln w="38100" cap="flat" cmpd="sng">
            <a:solidFill>
              <a:schemeClr val="accent5"/>
            </a:solidFill>
            <a:prstDash val="solid"/>
            <a:miter lim="800000"/>
            <a:headEnd type="none" w="sm" len="sm"/>
            <a:tailEnd type="none" w="sm" len="sm"/>
          </a:ln>
        </p:spPr>
      </p:cxnSp>
      <p:sp>
        <p:nvSpPr>
          <p:cNvPr id="116" name="Google Shape;116;p24"/>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25"/>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5"/>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5"/>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584204" y="407175"/>
            <a:ext cx="10515600" cy="7017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accent2"/>
              </a:buClr>
              <a:buSzPts val="4400"/>
              <a:buFont typeface="Roboto Condensed"/>
              <a:buNone/>
              <a:defRPr b="1">
                <a:solidFill>
                  <a:schemeClr val="accent2"/>
                </a:solidFill>
                <a:latin typeface="Roboto Condensed"/>
                <a:ea typeface="Roboto Condensed"/>
                <a:cs typeface="Roboto Condensed"/>
                <a:sym typeface="Roboto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7"/>
          <p:cNvSpPr/>
          <p:nvPr/>
        </p:nvSpPr>
        <p:spPr>
          <a:xfrm>
            <a:off x="311546" y="317500"/>
            <a:ext cx="45719" cy="79140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126" name="Google Shape;126;p27"/>
          <p:cNvSpPr/>
          <p:nvPr/>
        </p:nvSpPr>
        <p:spPr>
          <a:xfrm>
            <a:off x="-1113" y="6796600"/>
            <a:ext cx="12192000" cy="61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pic>
        <p:nvPicPr>
          <p:cNvPr id="127" name="Google Shape;127;p27"/>
          <p:cNvPicPr preferRelativeResize="0"/>
          <p:nvPr/>
        </p:nvPicPr>
        <p:blipFill rotWithShape="1">
          <a:blip r:embed="rId2">
            <a:alphaModFix/>
          </a:blip>
          <a:srcRect/>
          <a:stretch/>
        </p:blipFill>
        <p:spPr>
          <a:xfrm>
            <a:off x="584203" y="6175903"/>
            <a:ext cx="1589698" cy="636808"/>
          </a:xfrm>
          <a:prstGeom prst="rect">
            <a:avLst/>
          </a:prstGeom>
          <a:noFill/>
          <a:ln>
            <a:noFill/>
          </a:ln>
        </p:spPr>
      </p:pic>
      <p:sp>
        <p:nvSpPr>
          <p:cNvPr id="128" name="Google Shape;128;p27"/>
          <p:cNvSpPr txBox="1">
            <a:spLocks noGrp="1"/>
          </p:cNvSpPr>
          <p:nvPr>
            <p:ph type="ftr" idx="11"/>
          </p:nvPr>
        </p:nvSpPr>
        <p:spPr>
          <a:xfrm>
            <a:off x="7394350" y="6380155"/>
            <a:ext cx="3454400" cy="2283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7"/>
          <p:cNvSpPr txBox="1"/>
          <p:nvPr/>
        </p:nvSpPr>
        <p:spPr>
          <a:xfrm>
            <a:off x="10988450" y="6227569"/>
            <a:ext cx="1260700" cy="5334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chemeClr val="accent3"/>
                </a:solidFill>
                <a:latin typeface="Roboto"/>
                <a:ea typeface="Roboto"/>
                <a:cs typeface="Roboto"/>
                <a:sym typeface="Roboto"/>
              </a:rPr>
              <a:t>Page </a:t>
            </a:r>
            <a:fld id="{00000000-1234-1234-1234-123412341234}" type="slidenum">
              <a:rPr lang="en-US" sz="1200" b="1" i="0" u="none" strike="noStrike" cap="none">
                <a:solidFill>
                  <a:schemeClr val="accent3"/>
                </a:solidFill>
                <a:latin typeface="Roboto"/>
                <a:ea typeface="Roboto"/>
                <a:cs typeface="Roboto"/>
                <a:sym typeface="Roboto"/>
              </a:rPr>
              <a:t>‹#›</a:t>
            </a:fld>
            <a:endParaRPr sz="1200" b="1" i="0" u="none" strike="noStrike" cap="none">
              <a:solidFill>
                <a:schemeClr val="accent3"/>
              </a:solidFill>
              <a:latin typeface="Roboto"/>
              <a:ea typeface="Roboto"/>
              <a:cs typeface="Roboto"/>
              <a:sym typeface="Roboto"/>
            </a:endParaRPr>
          </a:p>
        </p:txBody>
      </p:sp>
      <p:cxnSp>
        <p:nvCxnSpPr>
          <p:cNvPr id="130" name="Google Shape;130;p27"/>
          <p:cNvCxnSpPr/>
          <p:nvPr/>
        </p:nvCxnSpPr>
        <p:spPr>
          <a:xfrm>
            <a:off x="10918599" y="6360939"/>
            <a:ext cx="0" cy="266739"/>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31"/>
        <p:cNvGrpSpPr/>
        <p:nvPr/>
      </p:nvGrpSpPr>
      <p:grpSpPr>
        <a:xfrm>
          <a:off x="0" y="0"/>
          <a:ext cx="0" cy="0"/>
          <a:chOff x="0" y="0"/>
          <a:chExt cx="0" cy="0"/>
        </a:xfrm>
      </p:grpSpPr>
      <p:pic>
        <p:nvPicPr>
          <p:cNvPr id="132" name="Google Shape;132;p2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3" name="Google Shape;133;p28"/>
          <p:cNvSpPr txBox="1">
            <a:spLocks noGrp="1"/>
          </p:cNvSpPr>
          <p:nvPr>
            <p:ph type="sldNum" idx="12"/>
          </p:nvPr>
        </p:nvSpPr>
        <p:spPr>
          <a:xfrm>
            <a:off x="914986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28"/>
          <p:cNvSpPr txBox="1">
            <a:spLocks noGrp="1"/>
          </p:cNvSpPr>
          <p:nvPr>
            <p:ph type="title"/>
          </p:nvPr>
        </p:nvSpPr>
        <p:spPr>
          <a:xfrm>
            <a:off x="318908"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F2F2F2"/>
              </a:buClr>
              <a:buSzPts val="4400"/>
              <a:buFont typeface="Arial Narrow"/>
              <a:buNone/>
              <a:defRPr b="1" i="0">
                <a:solidFill>
                  <a:srgbClr val="F2F2F2"/>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8"/>
          <p:cNvSpPr/>
          <p:nvPr/>
        </p:nvSpPr>
        <p:spPr>
          <a:xfrm>
            <a:off x="0" y="1134534"/>
            <a:ext cx="12192000" cy="5723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pic>
        <p:nvPicPr>
          <p:cNvPr id="136" name="Google Shape;136;p28"/>
          <p:cNvPicPr preferRelativeResize="0"/>
          <p:nvPr/>
        </p:nvPicPr>
        <p:blipFill rotWithShape="1">
          <a:blip r:embed="rId3">
            <a:alphaModFix/>
          </a:blip>
          <a:srcRect/>
          <a:stretch/>
        </p:blipFill>
        <p:spPr>
          <a:xfrm>
            <a:off x="11336217" y="173763"/>
            <a:ext cx="609600" cy="762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sic Slide">
  <p:cSld name="Basic Slide">
    <p:bg>
      <p:bgPr>
        <a:solidFill>
          <a:schemeClr val="lt2"/>
        </a:solidFill>
        <a:effectLst/>
      </p:bgPr>
    </p:bg>
    <p:spTree>
      <p:nvGrpSpPr>
        <p:cNvPr id="1" name="Shape 137"/>
        <p:cNvGrpSpPr/>
        <p:nvPr/>
      </p:nvGrpSpPr>
      <p:grpSpPr>
        <a:xfrm>
          <a:off x="0" y="0"/>
          <a:ext cx="0" cy="0"/>
          <a:chOff x="0" y="0"/>
          <a:chExt cx="0" cy="0"/>
        </a:xfrm>
      </p:grpSpPr>
      <p:sp>
        <p:nvSpPr>
          <p:cNvPr id="138" name="Google Shape;138;p29"/>
          <p:cNvSpPr txBox="1">
            <a:spLocks noGrp="1"/>
          </p:cNvSpPr>
          <p:nvPr>
            <p:ph type="sldNum" idx="12"/>
          </p:nvPr>
        </p:nvSpPr>
        <p:spPr>
          <a:xfrm>
            <a:off x="5979517" y="6540502"/>
            <a:ext cx="226619" cy="230529"/>
          </a:xfrm>
          <a:prstGeom prst="rect">
            <a:avLst/>
          </a:prstGeom>
          <a:noFill/>
          <a:ln>
            <a:noFill/>
          </a:ln>
        </p:spPr>
        <p:txBody>
          <a:bodyPr spcFirstLastPara="1" wrap="square" lIns="19050" tIns="19050" rIns="19050" bIns="19050" anchor="t" anchorCtr="0">
            <a:noAutofit/>
          </a:bodyPr>
          <a:lstStyle>
            <a:lvl1pPr marL="0" lvl="0"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9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139" name="Google Shape;139;p29"/>
          <p:cNvSpPr txBox="1">
            <a:spLocks noGrp="1"/>
          </p:cNvSpPr>
          <p:nvPr>
            <p:ph type="body" idx="1"/>
          </p:nvPr>
        </p:nvSpPr>
        <p:spPr>
          <a:xfrm>
            <a:off x="680367" y="2019467"/>
            <a:ext cx="10861200" cy="4104000"/>
          </a:xfrm>
          <a:prstGeom prst="rect">
            <a:avLst/>
          </a:prstGeom>
          <a:noFill/>
          <a:ln>
            <a:noFill/>
          </a:ln>
        </p:spPr>
        <p:txBody>
          <a:bodyPr spcFirstLastPara="1" wrap="square" lIns="0" tIns="91425" rIns="91425" bIns="91425" anchor="t" anchorCtr="0">
            <a:noAutofit/>
          </a:bodyPr>
          <a:lstStyle>
            <a:lvl1pPr marL="457200" lvl="0"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1pPr>
            <a:lvl2pPr marL="914400" lvl="1"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2pPr>
            <a:lvl3pPr marL="1371600" lvl="2"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3pPr>
            <a:lvl4pPr marL="1828800" lvl="3"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4pPr>
            <a:lvl5pPr marL="2286000" lvl="4"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5pPr>
            <a:lvl6pPr marL="2743200" lvl="5"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6pPr>
            <a:lvl7pPr marL="3200400" lvl="6"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7pPr>
            <a:lvl8pPr marL="3657600" lvl="7"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8pPr>
            <a:lvl9pPr marL="4114800" lvl="8" indent="-317500" algn="l">
              <a:lnSpc>
                <a:spcPct val="90000"/>
              </a:lnSpc>
              <a:spcBef>
                <a:spcPts val="0"/>
              </a:spcBef>
              <a:spcAft>
                <a:spcPts val="0"/>
              </a:spcAft>
              <a:buClr>
                <a:srgbClr val="434F5C"/>
              </a:buClr>
              <a:buSzPts val="1400"/>
              <a:buFont typeface="Helvetica Neue"/>
              <a:buChar char="■"/>
              <a:defRPr>
                <a:solidFill>
                  <a:srgbClr val="434F5C"/>
                </a:solidFill>
                <a:latin typeface="Helvetica Neue"/>
                <a:ea typeface="Helvetica Neue"/>
                <a:cs typeface="Helvetica Neue"/>
                <a:sym typeface="Helvetica Neue"/>
              </a:defRPr>
            </a:lvl9pPr>
          </a:lstStyle>
          <a:p>
            <a:endParaRPr/>
          </a:p>
        </p:txBody>
      </p:sp>
      <p:sp>
        <p:nvSpPr>
          <p:cNvPr id="140" name="Google Shape;140;p29"/>
          <p:cNvSpPr txBox="1">
            <a:spLocks noGrp="1"/>
          </p:cNvSpPr>
          <p:nvPr>
            <p:ph type="title"/>
          </p:nvPr>
        </p:nvSpPr>
        <p:spPr>
          <a:xfrm>
            <a:off x="565158" y="891764"/>
            <a:ext cx="7784400" cy="825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3467"/>
              <a:buFont typeface="Helvetica Neue"/>
              <a:buNone/>
              <a:defRPr sz="3466">
                <a:solidFill>
                  <a:schemeClr val="dk1"/>
                </a:solidFill>
                <a:latin typeface="Helvetica Neue"/>
                <a:ea typeface="Helvetica Neue"/>
                <a:cs typeface="Helvetica Neue"/>
                <a:sym typeface="Helvetica Neue"/>
              </a:defRPr>
            </a:lvl1pPr>
            <a:lvl2pPr lvl="1">
              <a:spcBef>
                <a:spcPts val="0"/>
              </a:spcBef>
              <a:spcAft>
                <a:spcPts val="0"/>
              </a:spcAft>
              <a:buClr>
                <a:srgbClr val="F6F9FC"/>
              </a:buClr>
              <a:buSzPts val="1800"/>
              <a:buNone/>
              <a:defRPr>
                <a:solidFill>
                  <a:srgbClr val="F6F9FC"/>
                </a:solidFill>
              </a:defRPr>
            </a:lvl2pPr>
            <a:lvl3pPr lvl="2">
              <a:spcBef>
                <a:spcPts val="0"/>
              </a:spcBef>
              <a:spcAft>
                <a:spcPts val="0"/>
              </a:spcAft>
              <a:buClr>
                <a:srgbClr val="F6F9FC"/>
              </a:buClr>
              <a:buSzPts val="1800"/>
              <a:buNone/>
              <a:defRPr>
                <a:solidFill>
                  <a:srgbClr val="F6F9FC"/>
                </a:solidFill>
              </a:defRPr>
            </a:lvl3pPr>
            <a:lvl4pPr lvl="3">
              <a:spcBef>
                <a:spcPts val="0"/>
              </a:spcBef>
              <a:spcAft>
                <a:spcPts val="0"/>
              </a:spcAft>
              <a:buClr>
                <a:srgbClr val="F6F9FC"/>
              </a:buClr>
              <a:buSzPts val="1800"/>
              <a:buNone/>
              <a:defRPr>
                <a:solidFill>
                  <a:srgbClr val="F6F9FC"/>
                </a:solidFill>
              </a:defRPr>
            </a:lvl4pPr>
            <a:lvl5pPr lvl="4">
              <a:spcBef>
                <a:spcPts val="0"/>
              </a:spcBef>
              <a:spcAft>
                <a:spcPts val="0"/>
              </a:spcAft>
              <a:buClr>
                <a:srgbClr val="F6F9FC"/>
              </a:buClr>
              <a:buSzPts val="1800"/>
              <a:buNone/>
              <a:defRPr>
                <a:solidFill>
                  <a:srgbClr val="F6F9FC"/>
                </a:solidFill>
              </a:defRPr>
            </a:lvl5pPr>
            <a:lvl6pPr lvl="5">
              <a:spcBef>
                <a:spcPts val="0"/>
              </a:spcBef>
              <a:spcAft>
                <a:spcPts val="0"/>
              </a:spcAft>
              <a:buClr>
                <a:srgbClr val="F6F9FC"/>
              </a:buClr>
              <a:buSzPts val="1800"/>
              <a:buNone/>
              <a:defRPr>
                <a:solidFill>
                  <a:srgbClr val="F6F9FC"/>
                </a:solidFill>
              </a:defRPr>
            </a:lvl6pPr>
            <a:lvl7pPr lvl="6">
              <a:spcBef>
                <a:spcPts val="0"/>
              </a:spcBef>
              <a:spcAft>
                <a:spcPts val="0"/>
              </a:spcAft>
              <a:buClr>
                <a:srgbClr val="F6F9FC"/>
              </a:buClr>
              <a:buSzPts val="1800"/>
              <a:buNone/>
              <a:defRPr>
                <a:solidFill>
                  <a:srgbClr val="F6F9FC"/>
                </a:solidFill>
              </a:defRPr>
            </a:lvl7pPr>
            <a:lvl8pPr lvl="7">
              <a:spcBef>
                <a:spcPts val="0"/>
              </a:spcBef>
              <a:spcAft>
                <a:spcPts val="0"/>
              </a:spcAft>
              <a:buClr>
                <a:srgbClr val="F6F9FC"/>
              </a:buClr>
              <a:buSzPts val="1800"/>
              <a:buNone/>
              <a:defRPr>
                <a:solidFill>
                  <a:srgbClr val="F6F9FC"/>
                </a:solidFill>
              </a:defRPr>
            </a:lvl8pPr>
            <a:lvl9pPr lvl="8">
              <a:spcBef>
                <a:spcPts val="0"/>
              </a:spcBef>
              <a:spcAft>
                <a:spcPts val="0"/>
              </a:spcAft>
              <a:buClr>
                <a:srgbClr val="F6F9FC"/>
              </a:buClr>
              <a:buSzPts val="1800"/>
              <a:buNone/>
              <a:defRPr>
                <a:solidFill>
                  <a:srgbClr val="F6F9FC"/>
                </a:solidFill>
              </a:defRPr>
            </a:lvl9pPr>
          </a:lstStyle>
          <a:p>
            <a:endParaRPr/>
          </a:p>
        </p:txBody>
      </p:sp>
      <p:sp>
        <p:nvSpPr>
          <p:cNvPr id="141" name="Google Shape;141;p29"/>
          <p:cNvSpPr txBox="1">
            <a:spLocks noGrp="1"/>
          </p:cNvSpPr>
          <p:nvPr>
            <p:ph type="subTitle" idx="2"/>
          </p:nvPr>
        </p:nvSpPr>
        <p:spPr>
          <a:xfrm>
            <a:off x="577588" y="379777"/>
            <a:ext cx="6368400" cy="512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accent1"/>
              </a:buClr>
              <a:buSzPts val="1800"/>
              <a:buNone/>
              <a:defRPr>
                <a:solidFill>
                  <a:schemeClr val="accent1"/>
                </a:solidFill>
                <a:latin typeface="Helvetica Neue"/>
                <a:ea typeface="Helvetica Neue"/>
                <a:cs typeface="Helvetica Neue"/>
                <a:sym typeface="Helvetica Neue"/>
              </a:defRPr>
            </a:lvl1pPr>
            <a:lvl2pPr lvl="1" algn="l">
              <a:lnSpc>
                <a:spcPct val="90000"/>
              </a:lnSpc>
              <a:spcBef>
                <a:spcPts val="0"/>
              </a:spcBef>
              <a:spcAft>
                <a:spcPts val="0"/>
              </a:spcAft>
              <a:buClr>
                <a:schemeClr val="lt1"/>
              </a:buClr>
              <a:buSzPts val="1800"/>
              <a:buNone/>
              <a:defRPr>
                <a:solidFill>
                  <a:schemeClr val="lt1"/>
                </a:solidFill>
                <a:latin typeface="Helvetica Neue"/>
                <a:ea typeface="Helvetica Neue"/>
                <a:cs typeface="Helvetica Neue"/>
                <a:sym typeface="Helvetica Neue"/>
              </a:defRPr>
            </a:lvl2pPr>
            <a:lvl3pPr lvl="2" algn="l">
              <a:lnSpc>
                <a:spcPct val="90000"/>
              </a:lnSpc>
              <a:spcBef>
                <a:spcPts val="0"/>
              </a:spcBef>
              <a:spcAft>
                <a:spcPts val="0"/>
              </a:spcAft>
              <a:buClr>
                <a:schemeClr val="lt1"/>
              </a:buClr>
              <a:buSzPts val="1800"/>
              <a:buNone/>
              <a:defRPr>
                <a:solidFill>
                  <a:schemeClr val="lt1"/>
                </a:solidFill>
                <a:latin typeface="Helvetica Neue"/>
                <a:ea typeface="Helvetica Neue"/>
                <a:cs typeface="Helvetica Neue"/>
                <a:sym typeface="Helvetica Neue"/>
              </a:defRPr>
            </a:lvl3pPr>
            <a:lvl4pPr lvl="3" algn="l">
              <a:lnSpc>
                <a:spcPct val="90000"/>
              </a:lnSpc>
              <a:spcBef>
                <a:spcPts val="0"/>
              </a:spcBef>
              <a:spcAft>
                <a:spcPts val="0"/>
              </a:spcAft>
              <a:buClr>
                <a:schemeClr val="lt1"/>
              </a:buClr>
              <a:buSzPts val="1800"/>
              <a:buNone/>
              <a:defRPr>
                <a:solidFill>
                  <a:schemeClr val="lt1"/>
                </a:solidFill>
                <a:latin typeface="Helvetica Neue"/>
                <a:ea typeface="Helvetica Neue"/>
                <a:cs typeface="Helvetica Neue"/>
                <a:sym typeface="Helvetica Neue"/>
              </a:defRPr>
            </a:lvl4pPr>
            <a:lvl5pPr lvl="4" algn="l">
              <a:lnSpc>
                <a:spcPct val="90000"/>
              </a:lnSpc>
              <a:spcBef>
                <a:spcPts val="0"/>
              </a:spcBef>
              <a:spcAft>
                <a:spcPts val="0"/>
              </a:spcAft>
              <a:buClr>
                <a:schemeClr val="lt1"/>
              </a:buClr>
              <a:buSzPts val="1800"/>
              <a:buNone/>
              <a:defRPr>
                <a:solidFill>
                  <a:schemeClr val="lt1"/>
                </a:solidFill>
                <a:latin typeface="Helvetica Neue"/>
                <a:ea typeface="Helvetica Neue"/>
                <a:cs typeface="Helvetica Neue"/>
                <a:sym typeface="Helvetica Neue"/>
              </a:defRPr>
            </a:lvl5pPr>
            <a:lvl6pPr lvl="5" algn="l">
              <a:lnSpc>
                <a:spcPct val="90000"/>
              </a:lnSpc>
              <a:spcBef>
                <a:spcPts val="0"/>
              </a:spcBef>
              <a:spcAft>
                <a:spcPts val="0"/>
              </a:spcAft>
              <a:buClr>
                <a:schemeClr val="lt1"/>
              </a:buClr>
              <a:buSzPts val="1801"/>
              <a:buNone/>
              <a:defRPr>
                <a:solidFill>
                  <a:schemeClr val="lt1"/>
                </a:solidFill>
                <a:latin typeface="Helvetica Neue"/>
                <a:ea typeface="Helvetica Neue"/>
                <a:cs typeface="Helvetica Neue"/>
                <a:sym typeface="Helvetica Neue"/>
              </a:defRPr>
            </a:lvl6pPr>
            <a:lvl7pPr lvl="6" algn="l">
              <a:lnSpc>
                <a:spcPct val="90000"/>
              </a:lnSpc>
              <a:spcBef>
                <a:spcPts val="0"/>
              </a:spcBef>
              <a:spcAft>
                <a:spcPts val="0"/>
              </a:spcAft>
              <a:buClr>
                <a:schemeClr val="lt1"/>
              </a:buClr>
              <a:buSzPts val="1801"/>
              <a:buNone/>
              <a:defRPr>
                <a:solidFill>
                  <a:schemeClr val="lt1"/>
                </a:solidFill>
                <a:latin typeface="Helvetica Neue"/>
                <a:ea typeface="Helvetica Neue"/>
                <a:cs typeface="Helvetica Neue"/>
                <a:sym typeface="Helvetica Neue"/>
              </a:defRPr>
            </a:lvl7pPr>
            <a:lvl8pPr lvl="7" algn="l">
              <a:lnSpc>
                <a:spcPct val="90000"/>
              </a:lnSpc>
              <a:spcBef>
                <a:spcPts val="0"/>
              </a:spcBef>
              <a:spcAft>
                <a:spcPts val="0"/>
              </a:spcAft>
              <a:buClr>
                <a:schemeClr val="lt1"/>
              </a:buClr>
              <a:buSzPts val="1801"/>
              <a:buNone/>
              <a:defRPr>
                <a:solidFill>
                  <a:schemeClr val="lt1"/>
                </a:solidFill>
                <a:latin typeface="Helvetica Neue"/>
                <a:ea typeface="Helvetica Neue"/>
                <a:cs typeface="Helvetica Neue"/>
                <a:sym typeface="Helvetica Neue"/>
              </a:defRPr>
            </a:lvl8pPr>
            <a:lvl9pPr lvl="8" algn="l">
              <a:lnSpc>
                <a:spcPct val="90000"/>
              </a:lnSpc>
              <a:spcBef>
                <a:spcPts val="0"/>
              </a:spcBef>
              <a:spcAft>
                <a:spcPts val="0"/>
              </a:spcAft>
              <a:buClr>
                <a:schemeClr val="lt1"/>
              </a:buClr>
              <a:buSzPts val="1801"/>
              <a:buNone/>
              <a:defRPr>
                <a:solidFill>
                  <a:schemeClr val="lt1"/>
                </a:solidFill>
                <a:latin typeface="Helvetica Neue"/>
                <a:ea typeface="Helvetica Neue"/>
                <a:cs typeface="Helvetica Neue"/>
                <a:sym typeface="Helvetica Neue"/>
              </a:defRPr>
            </a:lvl9pPr>
          </a:lstStyle>
          <a:p>
            <a:endParaRPr/>
          </a:p>
        </p:txBody>
      </p:sp>
      <p:sp>
        <p:nvSpPr>
          <p:cNvPr id="142" name="Google Shape;142;p29"/>
          <p:cNvSpPr/>
          <p:nvPr/>
        </p:nvSpPr>
        <p:spPr>
          <a:xfrm rot="5400000">
            <a:off x="-721600" y="1035045"/>
            <a:ext cx="1896800" cy="4536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Roboto"/>
              <a:buNone/>
            </a:pPr>
            <a:endParaRPr sz="24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2">
            <a:alphaModFix/>
          </a:blip>
          <a:srcRect/>
          <a:stretch/>
        </p:blipFill>
        <p:spPr>
          <a:xfrm>
            <a:off x="-948240" y="0"/>
            <a:ext cx="14088480" cy="6858000"/>
          </a:xfrm>
          <a:prstGeom prst="rect">
            <a:avLst/>
          </a:prstGeom>
          <a:noFill/>
          <a:ln>
            <a:noFill/>
          </a:ln>
        </p:spPr>
      </p:pic>
      <p:sp>
        <p:nvSpPr>
          <p:cNvPr id="145" name="Google Shape;145;p30"/>
          <p:cNvSpPr/>
          <p:nvPr/>
        </p:nvSpPr>
        <p:spPr>
          <a:xfrm>
            <a:off x="0" y="0"/>
            <a:ext cx="12192000" cy="6932428"/>
          </a:xfrm>
          <a:prstGeom prst="rect">
            <a:avLst/>
          </a:prstGeom>
          <a:solidFill>
            <a:srgbClr val="1B1B1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146" name="Google Shape;146;p30"/>
          <p:cNvSpPr txBox="1">
            <a:spLocks noGrp="1"/>
          </p:cNvSpPr>
          <p:nvPr>
            <p:ph type="title"/>
          </p:nvPr>
        </p:nvSpPr>
        <p:spPr>
          <a:xfrm>
            <a:off x="831852" y="3300409"/>
            <a:ext cx="10515600" cy="27479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2F2F2"/>
              </a:buClr>
              <a:buSzPts val="6000"/>
              <a:buFont typeface="Arial Narrow"/>
              <a:buNone/>
              <a:defRPr sz="6000" b="1" i="0">
                <a:solidFill>
                  <a:srgbClr val="F2F2F2"/>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0"/>
          <p:cNvSpPr txBox="1">
            <a:spLocks noGrp="1"/>
          </p:cNvSpPr>
          <p:nvPr>
            <p:ph type="sldNum" idx="12"/>
          </p:nvPr>
        </p:nvSpPr>
        <p:spPr>
          <a:xfrm>
            <a:off x="9319845"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30"/>
          <p:cNvPicPr preferRelativeResize="0"/>
          <p:nvPr/>
        </p:nvPicPr>
        <p:blipFill rotWithShape="1">
          <a:blip r:embed="rId3">
            <a:alphaModFix/>
          </a:blip>
          <a:srcRect/>
          <a:stretch/>
        </p:blipFill>
        <p:spPr>
          <a:xfrm>
            <a:off x="11336217" y="173763"/>
            <a:ext cx="6096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 name="Google Shape;23;p12"/>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24" name="Google Shape;24;p12"/>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25" name="Google Shape;25;p12"/>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26" name="Google Shape;26;p12"/>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12"/>
          <p:cNvSpPr txBox="1">
            <a:spLocks noGrp="1"/>
          </p:cNvSpPr>
          <p:nvPr>
            <p:ph type="body" idx="1"/>
          </p:nvPr>
        </p:nvSpPr>
        <p:spPr>
          <a:xfrm>
            <a:off x="838202" y="1579421"/>
            <a:ext cx="10515600" cy="4597543"/>
          </a:xfrm>
          <a:prstGeom prst="rect">
            <a:avLst/>
          </a:prstGeom>
          <a:noFill/>
          <a:ln>
            <a:noFill/>
          </a:ln>
        </p:spPr>
        <p:txBody>
          <a:bodyPr spcFirstLastPara="1" wrap="square" lIns="91425" tIns="45700" rIns="91425" bIns="45700" anchor="t" anchorCtr="0">
            <a:normAutofit/>
          </a:bodyPr>
          <a:lstStyle>
            <a:lvl1pPr marL="457200" lvl="0" indent="-342963" algn="l">
              <a:lnSpc>
                <a:spcPct val="100000"/>
              </a:lnSpc>
              <a:spcBef>
                <a:spcPts val="1200"/>
              </a:spcBef>
              <a:spcAft>
                <a:spcPts val="0"/>
              </a:spcAft>
              <a:buClr>
                <a:schemeClr val="accent5"/>
              </a:buClr>
              <a:buSzPts val="1801"/>
              <a:buChar char="•"/>
              <a:defRPr sz="1801">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8" name="Google Shape;1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0" name="Google Shape;17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0"/>
          <p:cNvSpPr>
            <a:spLocks noGrp="1"/>
          </p:cNvSpPr>
          <p:nvPr>
            <p:ph type="pic" idx="2"/>
          </p:nvPr>
        </p:nvSpPr>
        <p:spPr>
          <a:xfrm>
            <a:off x="5183188" y="987425"/>
            <a:ext cx="6172200" cy="4873625"/>
          </a:xfrm>
          <a:prstGeom prst="rect">
            <a:avLst/>
          </a:prstGeom>
          <a:noFill/>
          <a:ln>
            <a:noFill/>
          </a:ln>
        </p:spPr>
      </p:sp>
      <p:sp>
        <p:nvSpPr>
          <p:cNvPr id="208" name="Google Shape;20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15"/>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31" name="Google Shape;31;p15"/>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32" name="Google Shape;32;p15"/>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33" name="Google Shape;33;p15"/>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Only-no background">
  <p:cSld name="3_Title Only-no background">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37" name="Google Shape;37;p16"/>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Only">
  <p:cSld name="2_Title Only">
    <p:bg>
      <p:bgPr>
        <a:gradFill>
          <a:gsLst>
            <a:gs pos="0">
              <a:schemeClr val="dk1"/>
            </a:gs>
            <a:gs pos="15000">
              <a:schemeClr val="dk1"/>
            </a:gs>
            <a:gs pos="91000">
              <a:schemeClr val="accent2"/>
            </a:gs>
            <a:gs pos="100000">
              <a:schemeClr val="accent2"/>
            </a:gs>
          </a:gsLst>
          <a:lin ang="16200000" scaled="0"/>
        </a:gradFill>
        <a:effectLst/>
      </p:bgPr>
    </p:bg>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Roboto Condense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7"/>
          <p:cNvPicPr preferRelativeResize="0"/>
          <p:nvPr/>
        </p:nvPicPr>
        <p:blipFill rotWithShape="1">
          <a:blip r:embed="rId2">
            <a:alphaModFix amt="5000"/>
          </a:blip>
          <a:srcRect/>
          <a:stretch/>
        </p:blipFill>
        <p:spPr>
          <a:xfrm>
            <a:off x="8143336" y="-11640"/>
            <a:ext cx="4028571" cy="3123809"/>
          </a:xfrm>
          <a:prstGeom prst="rect">
            <a:avLst/>
          </a:prstGeom>
          <a:noFill/>
          <a:ln>
            <a:noFill/>
          </a:ln>
        </p:spPr>
      </p:pic>
      <p:pic>
        <p:nvPicPr>
          <p:cNvPr id="41" name="Google Shape;41;p17"/>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42" name="Google Shape;42;p17"/>
          <p:cNvSpPr/>
          <p:nvPr/>
        </p:nvSpPr>
        <p:spPr>
          <a:xfrm>
            <a:off x="438589" y="609601"/>
            <a:ext cx="302697" cy="666749"/>
          </a:xfrm>
          <a:prstGeom prst="parallelogram">
            <a:avLst>
              <a:gd name="adj" fmla="val 57493"/>
            </a:avLst>
          </a:prstGeom>
          <a:solidFill>
            <a:schemeClr val="lt1"/>
          </a:solidFill>
          <a:ln w="12700" cap="flat" cmpd="sng">
            <a:solidFill>
              <a:srgbClr val="15161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43" name="Google Shape;43;p17"/>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D8D8D8"/>
                </a:solidFill>
                <a:latin typeface="Roboto"/>
                <a:ea typeface="Roboto"/>
                <a:cs typeface="Roboto"/>
                <a:sym typeface="Roboto"/>
              </a:defRPr>
            </a:lvl1pPr>
            <a:lvl2pPr marL="0" lvl="1" indent="0" algn="l">
              <a:spcBef>
                <a:spcPts val="0"/>
              </a:spcBef>
              <a:buNone/>
              <a:defRPr sz="1200" b="0" i="0" u="none" strike="noStrike" cap="none">
                <a:solidFill>
                  <a:srgbClr val="D8D8D8"/>
                </a:solidFill>
                <a:latin typeface="Roboto"/>
                <a:ea typeface="Roboto"/>
                <a:cs typeface="Roboto"/>
                <a:sym typeface="Roboto"/>
              </a:defRPr>
            </a:lvl2pPr>
            <a:lvl3pPr marL="0" lvl="2" indent="0" algn="l">
              <a:spcBef>
                <a:spcPts val="0"/>
              </a:spcBef>
              <a:buNone/>
              <a:defRPr sz="1200" b="0" i="0" u="none" strike="noStrike" cap="none">
                <a:solidFill>
                  <a:srgbClr val="D8D8D8"/>
                </a:solidFill>
                <a:latin typeface="Roboto"/>
                <a:ea typeface="Roboto"/>
                <a:cs typeface="Roboto"/>
                <a:sym typeface="Roboto"/>
              </a:defRPr>
            </a:lvl3pPr>
            <a:lvl4pPr marL="0" lvl="3" indent="0" algn="l">
              <a:spcBef>
                <a:spcPts val="0"/>
              </a:spcBef>
              <a:buNone/>
              <a:defRPr sz="1200" b="0" i="0" u="none" strike="noStrike" cap="none">
                <a:solidFill>
                  <a:srgbClr val="D8D8D8"/>
                </a:solidFill>
                <a:latin typeface="Roboto"/>
                <a:ea typeface="Roboto"/>
                <a:cs typeface="Roboto"/>
                <a:sym typeface="Roboto"/>
              </a:defRPr>
            </a:lvl4pPr>
            <a:lvl5pPr marL="0" lvl="4" indent="0" algn="l">
              <a:spcBef>
                <a:spcPts val="0"/>
              </a:spcBef>
              <a:buNone/>
              <a:defRPr sz="1200" b="0" i="0" u="none" strike="noStrike" cap="none">
                <a:solidFill>
                  <a:srgbClr val="D8D8D8"/>
                </a:solidFill>
                <a:latin typeface="Roboto"/>
                <a:ea typeface="Roboto"/>
                <a:cs typeface="Roboto"/>
                <a:sym typeface="Roboto"/>
              </a:defRPr>
            </a:lvl5pPr>
            <a:lvl6pPr marL="0" lvl="5" indent="0" algn="l">
              <a:spcBef>
                <a:spcPts val="0"/>
              </a:spcBef>
              <a:buNone/>
              <a:defRPr sz="1200" b="0" i="0" u="none" strike="noStrike" cap="none">
                <a:solidFill>
                  <a:srgbClr val="D8D8D8"/>
                </a:solidFill>
                <a:latin typeface="Roboto"/>
                <a:ea typeface="Roboto"/>
                <a:cs typeface="Roboto"/>
                <a:sym typeface="Roboto"/>
              </a:defRPr>
            </a:lvl6pPr>
            <a:lvl7pPr marL="0" lvl="6" indent="0" algn="l">
              <a:spcBef>
                <a:spcPts val="0"/>
              </a:spcBef>
              <a:buNone/>
              <a:defRPr sz="1200" b="0" i="0" u="none" strike="noStrike" cap="none">
                <a:solidFill>
                  <a:srgbClr val="D8D8D8"/>
                </a:solidFill>
                <a:latin typeface="Roboto"/>
                <a:ea typeface="Roboto"/>
                <a:cs typeface="Roboto"/>
                <a:sym typeface="Roboto"/>
              </a:defRPr>
            </a:lvl7pPr>
            <a:lvl8pPr marL="0" lvl="7" indent="0" algn="l">
              <a:spcBef>
                <a:spcPts val="0"/>
              </a:spcBef>
              <a:buNone/>
              <a:defRPr sz="1200" b="0" i="0" u="none" strike="noStrike" cap="none">
                <a:solidFill>
                  <a:srgbClr val="D8D8D8"/>
                </a:solidFill>
                <a:latin typeface="Roboto"/>
                <a:ea typeface="Roboto"/>
                <a:cs typeface="Roboto"/>
                <a:sym typeface="Roboto"/>
              </a:defRPr>
            </a:lvl8pPr>
            <a:lvl9pPr marL="0" lvl="8" indent="0" algn="l">
              <a:spcBef>
                <a:spcPts val="0"/>
              </a:spcBef>
              <a:buNone/>
              <a:defRPr sz="1200" b="0" i="0" u="none" strike="noStrike" cap="none">
                <a:solidFill>
                  <a:srgbClr val="D8D8D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4"/>
        <p:cNvGrpSpPr/>
        <p:nvPr/>
      </p:nvGrpSpPr>
      <p:grpSpPr>
        <a:xfrm>
          <a:off x="0" y="0"/>
          <a:ext cx="0" cy="0"/>
          <a:chOff x="0" y="0"/>
          <a:chExt cx="0" cy="0"/>
        </a:xfrm>
      </p:grpSpPr>
      <p:pic>
        <p:nvPicPr>
          <p:cNvPr id="45" name="Google Shape;45;p18"/>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46" name="Google Shape;46;p18"/>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sp>
        <p:nvSpPr>
          <p:cNvPr id="47" name="Google Shape;47;p18"/>
          <p:cNvSpPr/>
          <p:nvPr/>
        </p:nvSpPr>
        <p:spPr>
          <a:xfrm>
            <a:off x="0" y="0"/>
            <a:ext cx="12204700" cy="3771900"/>
          </a:xfrm>
          <a:prstGeom prst="rect">
            <a:avLst/>
          </a:prstGeom>
          <a:gradFill>
            <a:gsLst>
              <a:gs pos="0">
                <a:schemeClr val="dk1"/>
              </a:gs>
              <a:gs pos="15000">
                <a:schemeClr val="dk1"/>
              </a:gs>
              <a:gs pos="91000">
                <a:schemeClr val="accent2"/>
              </a:gs>
              <a:gs pos="100000">
                <a:schemeClr val="accent2"/>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pic>
        <p:nvPicPr>
          <p:cNvPr id="48" name="Google Shape;48;p18"/>
          <p:cNvPicPr preferRelativeResize="0"/>
          <p:nvPr/>
        </p:nvPicPr>
        <p:blipFill rotWithShape="1">
          <a:blip r:embed="rId4">
            <a:alphaModFix amt="4000"/>
          </a:blip>
          <a:srcRect t="2947" r="1437" b="22970"/>
          <a:stretch/>
        </p:blipFill>
        <p:spPr>
          <a:xfrm rot="10800000">
            <a:off x="12700" y="-11641"/>
            <a:ext cx="12192000" cy="3790366"/>
          </a:xfrm>
          <a:prstGeom prst="rect">
            <a:avLst/>
          </a:prstGeom>
          <a:noFill/>
          <a:ln>
            <a:noFill/>
          </a:ln>
        </p:spPr>
      </p:pic>
      <p:sp>
        <p:nvSpPr>
          <p:cNvPr id="49" name="Google Shape;49;p18"/>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Roboto Condense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8"/>
          <p:cNvSpPr/>
          <p:nvPr/>
        </p:nvSpPr>
        <p:spPr>
          <a:xfrm>
            <a:off x="438589" y="609601"/>
            <a:ext cx="302697" cy="666749"/>
          </a:xfrm>
          <a:prstGeom prst="parallelogram">
            <a:avLst>
              <a:gd name="adj" fmla="val 57493"/>
            </a:avLst>
          </a:prstGeom>
          <a:solidFill>
            <a:schemeClr val="lt1"/>
          </a:solidFill>
          <a:ln w="12700" cap="flat" cmpd="sng">
            <a:solidFill>
              <a:srgbClr val="15161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51" name="Google Shape;51;p18"/>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1" name="Google Shape;61;p14"/>
          <p:cNvPicPr preferRelativeResize="0"/>
          <p:nvPr/>
        </p:nvPicPr>
        <p:blipFill rotWithShape="1">
          <a:blip r:embed="rId2">
            <a:alphaModFix amt="28000"/>
          </a:blip>
          <a:srcRect/>
          <a:stretch/>
        </p:blipFill>
        <p:spPr>
          <a:xfrm>
            <a:off x="8143336" y="-11640"/>
            <a:ext cx="4028571" cy="3123809"/>
          </a:xfrm>
          <a:prstGeom prst="rect">
            <a:avLst/>
          </a:prstGeom>
          <a:noFill/>
          <a:ln>
            <a:noFill/>
          </a:ln>
        </p:spPr>
      </p:pic>
      <p:pic>
        <p:nvPicPr>
          <p:cNvPr id="62" name="Google Shape;62;p14"/>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10175157" y="191584"/>
            <a:ext cx="1506578" cy="603512"/>
          </a:xfrm>
          <a:prstGeom prst="rect">
            <a:avLst/>
          </a:prstGeom>
          <a:noFill/>
          <a:ln>
            <a:noFill/>
          </a:ln>
        </p:spPr>
      </p:pic>
      <p:cxnSp>
        <p:nvCxnSpPr>
          <p:cNvPr id="64" name="Google Shape;64;p14"/>
          <p:cNvCxnSpPr/>
          <p:nvPr/>
        </p:nvCxnSpPr>
        <p:spPr>
          <a:xfrm>
            <a:off x="3225799" y="6616700"/>
            <a:ext cx="8343900" cy="0"/>
          </a:xfrm>
          <a:prstGeom prst="straightConnector1">
            <a:avLst/>
          </a:prstGeom>
          <a:noFill/>
          <a:ln w="12700" cap="flat" cmpd="sng">
            <a:solidFill>
              <a:srgbClr val="BFBFBF"/>
            </a:solidFill>
            <a:prstDash val="solid"/>
            <a:miter lim="800000"/>
            <a:headEnd type="none" w="sm" len="sm"/>
            <a:tailEnd type="none" w="sm" len="sm"/>
          </a:ln>
        </p:spPr>
      </p:cxnSp>
      <p:cxnSp>
        <p:nvCxnSpPr>
          <p:cNvPr id="65" name="Google Shape;65;p14"/>
          <p:cNvCxnSpPr/>
          <p:nvPr/>
        </p:nvCxnSpPr>
        <p:spPr>
          <a:xfrm>
            <a:off x="10337802" y="6616700"/>
            <a:ext cx="1270000" cy="0"/>
          </a:xfrm>
          <a:prstGeom prst="straightConnector1">
            <a:avLst/>
          </a:prstGeom>
          <a:noFill/>
          <a:ln w="38100" cap="flat" cmpd="sng">
            <a:solidFill>
              <a:schemeClr val="accent5"/>
            </a:solidFill>
            <a:prstDash val="solid"/>
            <a:miter lim="800000"/>
            <a:headEnd type="none" w="sm" len="sm"/>
            <a:tailEnd type="none" w="sm" len="sm"/>
          </a:ln>
        </p:spPr>
      </p:cxnSp>
      <p:sp>
        <p:nvSpPr>
          <p:cNvPr id="66" name="Google Shape;66;p14"/>
          <p:cNvSpPr/>
          <p:nvPr/>
        </p:nvSpPr>
        <p:spPr>
          <a:xfrm>
            <a:off x="438589" y="609601"/>
            <a:ext cx="302697" cy="666749"/>
          </a:xfrm>
          <a:prstGeom prst="parallelogram">
            <a:avLst>
              <a:gd name="adj" fmla="val 57493"/>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Roboto"/>
              <a:ea typeface="Roboto"/>
              <a:cs typeface="Roboto"/>
              <a:sym typeface="Roboto"/>
            </a:endParaRPr>
          </a:p>
        </p:txBody>
      </p:sp>
      <p:sp>
        <p:nvSpPr>
          <p:cNvPr id="67" name="Google Shape;67;p14"/>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Roboto"/>
                <a:ea typeface="Roboto"/>
                <a:cs typeface="Roboto"/>
                <a:sym typeface="Roboto"/>
              </a:defRPr>
            </a:lvl1pPr>
            <a:lvl2pPr marL="0" lvl="1" indent="0" algn="l">
              <a:spcBef>
                <a:spcPts val="0"/>
              </a:spcBef>
              <a:buNone/>
              <a:defRPr sz="1200" b="0" i="0" u="none" strike="noStrike" cap="none">
                <a:solidFill>
                  <a:srgbClr val="888888"/>
                </a:solidFill>
                <a:latin typeface="Roboto"/>
                <a:ea typeface="Roboto"/>
                <a:cs typeface="Roboto"/>
                <a:sym typeface="Roboto"/>
              </a:defRPr>
            </a:lvl2pPr>
            <a:lvl3pPr marL="0" lvl="2" indent="0" algn="l">
              <a:spcBef>
                <a:spcPts val="0"/>
              </a:spcBef>
              <a:buNone/>
              <a:defRPr sz="1200" b="0" i="0" u="none" strike="noStrike" cap="none">
                <a:solidFill>
                  <a:srgbClr val="888888"/>
                </a:solidFill>
                <a:latin typeface="Roboto"/>
                <a:ea typeface="Roboto"/>
                <a:cs typeface="Roboto"/>
                <a:sym typeface="Roboto"/>
              </a:defRPr>
            </a:lvl3pPr>
            <a:lvl4pPr marL="0" lvl="3" indent="0" algn="l">
              <a:spcBef>
                <a:spcPts val="0"/>
              </a:spcBef>
              <a:buNone/>
              <a:defRPr sz="1200" b="0" i="0" u="none" strike="noStrike" cap="none">
                <a:solidFill>
                  <a:srgbClr val="888888"/>
                </a:solidFill>
                <a:latin typeface="Roboto"/>
                <a:ea typeface="Roboto"/>
                <a:cs typeface="Roboto"/>
                <a:sym typeface="Roboto"/>
              </a:defRPr>
            </a:lvl4pPr>
            <a:lvl5pPr marL="0" lvl="4" indent="0" algn="l">
              <a:spcBef>
                <a:spcPts val="0"/>
              </a:spcBef>
              <a:buNone/>
              <a:defRPr sz="1200" b="0" i="0" u="none" strike="noStrike" cap="none">
                <a:solidFill>
                  <a:srgbClr val="888888"/>
                </a:solidFill>
                <a:latin typeface="Roboto"/>
                <a:ea typeface="Roboto"/>
                <a:cs typeface="Roboto"/>
                <a:sym typeface="Roboto"/>
              </a:defRPr>
            </a:lvl5pPr>
            <a:lvl6pPr marL="0" lvl="5" indent="0" algn="l">
              <a:spcBef>
                <a:spcPts val="0"/>
              </a:spcBef>
              <a:buNone/>
              <a:defRPr sz="1200" b="0" i="0" u="none" strike="noStrike" cap="none">
                <a:solidFill>
                  <a:srgbClr val="888888"/>
                </a:solidFill>
                <a:latin typeface="Roboto"/>
                <a:ea typeface="Roboto"/>
                <a:cs typeface="Roboto"/>
                <a:sym typeface="Roboto"/>
              </a:defRPr>
            </a:lvl6pPr>
            <a:lvl7pPr marL="0" lvl="6" indent="0" algn="l">
              <a:spcBef>
                <a:spcPts val="0"/>
              </a:spcBef>
              <a:buNone/>
              <a:defRPr sz="1200" b="0" i="0" u="none" strike="noStrike" cap="none">
                <a:solidFill>
                  <a:srgbClr val="888888"/>
                </a:solidFill>
                <a:latin typeface="Roboto"/>
                <a:ea typeface="Roboto"/>
                <a:cs typeface="Roboto"/>
                <a:sym typeface="Roboto"/>
              </a:defRPr>
            </a:lvl7pPr>
            <a:lvl8pPr marL="0" lvl="7" indent="0" algn="l">
              <a:spcBef>
                <a:spcPts val="0"/>
              </a:spcBef>
              <a:buNone/>
              <a:defRPr sz="1200" b="0" i="0" u="none" strike="noStrike" cap="none">
                <a:solidFill>
                  <a:srgbClr val="888888"/>
                </a:solidFill>
                <a:latin typeface="Roboto"/>
                <a:ea typeface="Roboto"/>
                <a:cs typeface="Roboto"/>
                <a:sym typeface="Roboto"/>
              </a:defRPr>
            </a:lvl8pPr>
            <a:lvl9pPr marL="0" lvl="8" indent="0" algn="l">
              <a:spcBef>
                <a:spcPts val="0"/>
              </a:spcBef>
              <a:buNone/>
              <a:defRPr sz="1200" b="0" i="0" u="none" strike="noStrike" cap="none">
                <a:solidFill>
                  <a:srgbClr val="888888"/>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14"/>
          <p:cNvSpPr txBox="1">
            <a:spLocks noGrp="1"/>
          </p:cNvSpPr>
          <p:nvPr>
            <p:ph type="body" idx="1"/>
          </p:nvPr>
        </p:nvSpPr>
        <p:spPr>
          <a:xfrm>
            <a:off x="838202" y="1579421"/>
            <a:ext cx="10515600" cy="4597543"/>
          </a:xfrm>
          <a:prstGeom prst="rect">
            <a:avLst/>
          </a:prstGeom>
          <a:noFill/>
          <a:ln>
            <a:noFill/>
          </a:ln>
        </p:spPr>
        <p:txBody>
          <a:bodyPr spcFirstLastPara="1" wrap="square" lIns="91425" tIns="45700" rIns="91425" bIns="45700" anchor="t" anchorCtr="0">
            <a:normAutofit/>
          </a:bodyPr>
          <a:lstStyle>
            <a:lvl1pPr marL="457200" lvl="0" indent="-342963" algn="l">
              <a:lnSpc>
                <a:spcPct val="100000"/>
              </a:lnSpc>
              <a:spcBef>
                <a:spcPts val="1200"/>
              </a:spcBef>
              <a:spcAft>
                <a:spcPts val="0"/>
              </a:spcAft>
              <a:buClr>
                <a:schemeClr val="accent5"/>
              </a:buClr>
              <a:buSzPts val="1801"/>
              <a:buChar char="•"/>
              <a:defRPr sz="1801">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5000">
              <a:schemeClr val="dk1"/>
            </a:gs>
            <a:gs pos="91000">
              <a:schemeClr val="accent2"/>
            </a:gs>
            <a:gs pos="100000">
              <a:schemeClr val="accent2"/>
            </a:gs>
          </a:gsLst>
          <a:lin ang="16200000" scaled="0"/>
        </a:gradFill>
        <a:effectLst/>
      </p:bgPr>
    </p:bg>
    <p:spTree>
      <p:nvGrpSpPr>
        <p:cNvPr id="1" name="Shape 70"/>
        <p:cNvGrpSpPr/>
        <p:nvPr/>
      </p:nvGrpSpPr>
      <p:grpSpPr>
        <a:xfrm>
          <a:off x="0" y="0"/>
          <a:ext cx="0" cy="0"/>
          <a:chOff x="0" y="0"/>
          <a:chExt cx="0" cy="0"/>
        </a:xfrm>
      </p:grpSpPr>
      <p:sp>
        <p:nvSpPr>
          <p:cNvPr id="71" name="Google Shape;71;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Roboto Condense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1"/>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1"/>
              <a:buNone/>
              <a:defRPr sz="1801"/>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3" name="Google Shape;73;p20"/>
          <p:cNvPicPr preferRelativeResize="0"/>
          <p:nvPr/>
        </p:nvPicPr>
        <p:blipFill rotWithShape="1">
          <a:blip r:embed="rId2">
            <a:alphaModFix amt="5000"/>
          </a:blip>
          <a:srcRect/>
          <a:stretch/>
        </p:blipFill>
        <p:spPr>
          <a:xfrm>
            <a:off x="8143336" y="-11640"/>
            <a:ext cx="4028571" cy="3123809"/>
          </a:xfrm>
          <a:prstGeom prst="rect">
            <a:avLst/>
          </a:prstGeom>
          <a:noFill/>
          <a:ln>
            <a:noFill/>
          </a:ln>
        </p:spPr>
      </p:pic>
      <p:pic>
        <p:nvPicPr>
          <p:cNvPr id="74" name="Google Shape;74;p20"/>
          <p:cNvPicPr preferRelativeResize="0"/>
          <p:nvPr/>
        </p:nvPicPr>
        <p:blipFill rotWithShape="1">
          <a:blip r:embed="rId3">
            <a:alphaModFix amt="12000"/>
          </a:blip>
          <a:srcRect l="17561" b="14935"/>
          <a:stretch/>
        </p:blipFill>
        <p:spPr>
          <a:xfrm>
            <a:off x="1" y="4824562"/>
            <a:ext cx="2614484" cy="2033438"/>
          </a:xfrm>
          <a:prstGeom prst="rect">
            <a:avLst/>
          </a:prstGeom>
          <a:noFill/>
          <a:ln>
            <a:noFill/>
          </a:ln>
        </p:spPr>
      </p:pic>
      <p:pic>
        <p:nvPicPr>
          <p:cNvPr id="75" name="Google Shape;75;p20"/>
          <p:cNvPicPr preferRelativeResize="0"/>
          <p:nvPr/>
        </p:nvPicPr>
        <p:blipFill rotWithShape="1">
          <a:blip r:embed="rId4">
            <a:alphaModFix/>
          </a:blip>
          <a:srcRect/>
          <a:stretch/>
        </p:blipFill>
        <p:spPr>
          <a:xfrm>
            <a:off x="10175157" y="191584"/>
            <a:ext cx="1506578" cy="603512"/>
          </a:xfrm>
          <a:prstGeom prst="rect">
            <a:avLst/>
          </a:prstGeom>
          <a:noFill/>
          <a:ln>
            <a:noFill/>
          </a:ln>
        </p:spPr>
      </p:pic>
      <p:cxnSp>
        <p:nvCxnSpPr>
          <p:cNvPr id="76" name="Google Shape;76;p20"/>
          <p:cNvCxnSpPr/>
          <p:nvPr/>
        </p:nvCxnSpPr>
        <p:spPr>
          <a:xfrm>
            <a:off x="3225799" y="6616700"/>
            <a:ext cx="8343900" cy="0"/>
          </a:xfrm>
          <a:prstGeom prst="straightConnector1">
            <a:avLst/>
          </a:prstGeom>
          <a:noFill/>
          <a:ln w="12700" cap="flat" cmpd="sng">
            <a:solidFill>
              <a:srgbClr val="BFBFBF"/>
            </a:solidFill>
            <a:prstDash val="solid"/>
            <a:miter lim="800000"/>
            <a:headEnd type="none" w="sm" len="sm"/>
            <a:tailEnd type="none" w="sm" len="sm"/>
          </a:ln>
        </p:spPr>
      </p:cxnSp>
      <p:cxnSp>
        <p:nvCxnSpPr>
          <p:cNvPr id="77" name="Google Shape;77;p20"/>
          <p:cNvCxnSpPr/>
          <p:nvPr/>
        </p:nvCxnSpPr>
        <p:spPr>
          <a:xfrm>
            <a:off x="10337802" y="6616700"/>
            <a:ext cx="1270000" cy="0"/>
          </a:xfrm>
          <a:prstGeom prst="straightConnector1">
            <a:avLst/>
          </a:prstGeom>
          <a:noFill/>
          <a:ln w="38100" cap="flat" cmpd="sng">
            <a:solidFill>
              <a:schemeClr val="accent5"/>
            </a:solidFill>
            <a:prstDash val="solid"/>
            <a:miter lim="800000"/>
            <a:headEnd type="none" w="sm" len="sm"/>
            <a:tailEnd type="none" w="sm" len="sm"/>
          </a:ln>
        </p:spPr>
      </p:cxnSp>
      <p:sp>
        <p:nvSpPr>
          <p:cNvPr id="78" name="Google Shape;78;p20"/>
          <p:cNvSpPr txBox="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D8D8D8"/>
                </a:solidFill>
                <a:latin typeface="Roboto"/>
                <a:ea typeface="Roboto"/>
                <a:cs typeface="Roboto"/>
                <a:sym typeface="Roboto"/>
              </a:rPr>
              <a:t>© 2022 ZeroSum - All rights reserved</a:t>
            </a:r>
            <a:endParaRPr/>
          </a:p>
        </p:txBody>
      </p:sp>
      <p:sp>
        <p:nvSpPr>
          <p:cNvPr id="79" name="Google Shape;79;p20"/>
          <p:cNvSpPr txBox="1"/>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D8D8D8"/>
                </a:solidFill>
                <a:latin typeface="Roboto"/>
                <a:ea typeface="Roboto"/>
                <a:cs typeface="Roboto"/>
                <a:sym typeface="Roboto"/>
              </a:rPr>
              <a:t>‹#›</a:t>
            </a:fld>
            <a:endParaRPr sz="1200" b="0" i="0" u="none" strike="noStrike" cap="none">
              <a:solidFill>
                <a:srgbClr val="D8D8D8"/>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1"/>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4pPr>
            <a:lvl5pPr marL="2286000" marR="0" lvl="4"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9pPr>
          </a:lstStyle>
          <a:p>
            <a:endParaRPr/>
          </a:p>
        </p:txBody>
      </p:sp>
      <p:sp>
        <p:nvSpPr>
          <p:cNvPr id="12" name="Google Shape;12;p1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3" name="Google Shape;13;p1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4" name="Google Shape;14;p1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3"/>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1"/>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Roboto"/>
                <a:ea typeface="Roboto"/>
                <a:cs typeface="Roboto"/>
                <a:sym typeface="Roboto"/>
              </a:defRPr>
            </a:lvl9pPr>
          </a:lstStyle>
          <a:p>
            <a:endParaRPr/>
          </a:p>
        </p:txBody>
      </p:sp>
      <p:sp>
        <p:nvSpPr>
          <p:cNvPr id="56" name="Google Shape;56;p1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57" name="Google Shape;57;p1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58" name="Google Shape;58;p1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Google Shape;15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subTitle" idx="1"/>
          </p:nvPr>
        </p:nvSpPr>
        <p:spPr>
          <a:xfrm>
            <a:off x="1524000" y="3898846"/>
            <a:ext cx="9144000" cy="545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ts val="1400"/>
              <a:buNone/>
            </a:pPr>
            <a:r>
              <a:rPr lang="en-US" sz="1400"/>
              <a:t>  SOCIAL | SEM | DIGITAL DISPLAY + </a:t>
            </a:r>
            <a:r>
              <a:rPr lang="en-US" sz="1400" b="1"/>
              <a:t>STREAMING OTT</a:t>
            </a:r>
            <a:endParaRPr sz="1400" b="1"/>
          </a:p>
          <a:p>
            <a:pPr marL="0" lvl="0" indent="0" algn="ctr" rtl="0">
              <a:lnSpc>
                <a:spcPct val="90000"/>
              </a:lnSpc>
              <a:spcBef>
                <a:spcPts val="1001"/>
              </a:spcBef>
              <a:spcAft>
                <a:spcPts val="0"/>
              </a:spcAft>
              <a:buClr>
                <a:schemeClr val="accent5"/>
              </a:buClr>
              <a:buSzPts val="2400"/>
              <a:buNone/>
            </a:pPr>
            <a:endParaRPr/>
          </a:p>
        </p:txBody>
      </p:sp>
      <p:pic>
        <p:nvPicPr>
          <p:cNvPr id="230" name="Google Shape;230;p1" descr="Text&#10;&#10;Description automatically generated"/>
          <p:cNvPicPr preferRelativeResize="0"/>
          <p:nvPr/>
        </p:nvPicPr>
        <p:blipFill rotWithShape="1">
          <a:blip r:embed="rId3">
            <a:alphaModFix/>
          </a:blip>
          <a:srcRect/>
          <a:stretch/>
        </p:blipFill>
        <p:spPr>
          <a:xfrm>
            <a:off x="1524000" y="2042799"/>
            <a:ext cx="9144000" cy="15983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
          <p:cNvSpPr/>
          <p:nvPr/>
        </p:nvSpPr>
        <p:spPr>
          <a:xfrm>
            <a:off x="8382000" y="1768608"/>
            <a:ext cx="3190240" cy="4307072"/>
          </a:xfrm>
          <a:prstGeom prst="round1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237" name="Google Shape;237;p2"/>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dirty="0"/>
              <a:t>AI-Driven, VIN-Specific Marketing Execution</a:t>
            </a:r>
            <a:endParaRPr dirty="0"/>
          </a:p>
        </p:txBody>
      </p:sp>
      <p:sp>
        <p:nvSpPr>
          <p:cNvPr id="238" name="Google Shape;238;p2"/>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239" name="Google Shape;239;p2"/>
          <p:cNvSpPr txBox="1">
            <a:spLocks noGrp="1"/>
          </p:cNvSpPr>
          <p:nvPr>
            <p:ph type="body" idx="1"/>
          </p:nvPr>
        </p:nvSpPr>
        <p:spPr>
          <a:xfrm>
            <a:off x="1813558" y="1768607"/>
            <a:ext cx="6436362" cy="4597543"/>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Clr>
                <a:schemeClr val="accent5"/>
              </a:buClr>
              <a:buSzPts val="1800"/>
              <a:buNone/>
            </a:pPr>
            <a:r>
              <a:rPr lang="en-US" sz="1800" dirty="0"/>
              <a:t>We combine a real-time inventory database of over 10 million daily active VINs across the United States with machine learning and AI to produce </a:t>
            </a:r>
            <a:r>
              <a:rPr lang="en-US" sz="1800" b="1" dirty="0"/>
              <a:t>dynamic, inventory-driven ad units</a:t>
            </a:r>
            <a:r>
              <a:rPr lang="en-US" sz="1800" dirty="0"/>
              <a:t> across every digital channel. </a:t>
            </a:r>
            <a:endParaRPr dirty="0"/>
          </a:p>
          <a:p>
            <a:pPr marL="0" lvl="1" indent="0" algn="l" rtl="0">
              <a:lnSpc>
                <a:spcPct val="100000"/>
              </a:lnSpc>
              <a:spcBef>
                <a:spcPts val="500"/>
              </a:spcBef>
              <a:spcAft>
                <a:spcPts val="0"/>
              </a:spcAft>
              <a:buClr>
                <a:schemeClr val="accent5"/>
              </a:buClr>
              <a:buSzPts val="1800"/>
              <a:buNone/>
            </a:pPr>
            <a:endParaRPr sz="1800" dirty="0">
              <a:solidFill>
                <a:schemeClr val="accent3"/>
              </a:solidFill>
            </a:endParaRPr>
          </a:p>
          <a:p>
            <a:pPr marL="0" lvl="1" indent="0" algn="l" rtl="0">
              <a:lnSpc>
                <a:spcPct val="100000"/>
              </a:lnSpc>
              <a:spcBef>
                <a:spcPts val="500"/>
              </a:spcBef>
              <a:spcAft>
                <a:spcPts val="0"/>
              </a:spcAft>
              <a:buClr>
                <a:schemeClr val="accent5"/>
              </a:buClr>
              <a:buSzPts val="1800"/>
              <a:buNone/>
            </a:pPr>
            <a:r>
              <a:rPr lang="en-US" sz="1800" dirty="0"/>
              <a:t>We own a </a:t>
            </a:r>
            <a:r>
              <a:rPr lang="en-US" sz="1800" b="1" dirty="0"/>
              <a:t>proprietary first-party audience </a:t>
            </a:r>
            <a:r>
              <a:rPr lang="en-US" sz="1800" dirty="0"/>
              <a:t>of 4.5 million monthly active shoppers, representing the thin market of auto intenders ready to buy right now, and match those intenders directly to the inventory units they are most likely to purchase.</a:t>
            </a:r>
            <a:endParaRPr dirty="0"/>
          </a:p>
          <a:p>
            <a:pPr marL="0" lvl="1" indent="0" algn="l" rtl="0">
              <a:lnSpc>
                <a:spcPct val="100000"/>
              </a:lnSpc>
              <a:spcBef>
                <a:spcPts val="500"/>
              </a:spcBef>
              <a:spcAft>
                <a:spcPts val="0"/>
              </a:spcAft>
              <a:buClr>
                <a:schemeClr val="accent5"/>
              </a:buClr>
              <a:buSzPts val="1800"/>
              <a:buNone/>
            </a:pPr>
            <a:endParaRPr sz="1800" dirty="0"/>
          </a:p>
          <a:p>
            <a:pPr marL="0" lvl="1" indent="0" algn="l" rtl="0">
              <a:lnSpc>
                <a:spcPct val="100000"/>
              </a:lnSpc>
              <a:spcBef>
                <a:spcPts val="500"/>
              </a:spcBef>
              <a:spcAft>
                <a:spcPts val="0"/>
              </a:spcAft>
              <a:buClr>
                <a:schemeClr val="accent5"/>
              </a:buClr>
              <a:buSzPts val="1800"/>
              <a:buNone/>
            </a:pPr>
            <a:r>
              <a:rPr lang="en-US" sz="1800" dirty="0"/>
              <a:t>All campaigns deliver users directly to the dealer’s inventory pages (VDP/SRP), the most critical content to influence purchase behavior, and </a:t>
            </a:r>
            <a:r>
              <a:rPr lang="en-US" sz="1800" b="1" dirty="0"/>
              <a:t>attribute results down to the VIN level </a:t>
            </a:r>
            <a:r>
              <a:rPr lang="en-US" sz="1800" dirty="0"/>
              <a:t>for ultimate transparency to the dealer.</a:t>
            </a:r>
            <a:endParaRPr sz="2000" dirty="0"/>
          </a:p>
        </p:txBody>
      </p:sp>
      <p:sp>
        <p:nvSpPr>
          <p:cNvPr id="240" name="Google Shape;240;p2"/>
          <p:cNvSpPr/>
          <p:nvPr/>
        </p:nvSpPr>
        <p:spPr>
          <a:xfrm>
            <a:off x="838198" y="1939611"/>
            <a:ext cx="843280" cy="8432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241" name="Google Shape;241;p2"/>
          <p:cNvSpPr/>
          <p:nvPr/>
        </p:nvSpPr>
        <p:spPr>
          <a:xfrm>
            <a:off x="838198" y="3520090"/>
            <a:ext cx="843280" cy="8432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242" name="Google Shape;242;p2"/>
          <p:cNvSpPr/>
          <p:nvPr/>
        </p:nvSpPr>
        <p:spPr>
          <a:xfrm>
            <a:off x="838198" y="4960920"/>
            <a:ext cx="843280" cy="8432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pic>
        <p:nvPicPr>
          <p:cNvPr id="243" name="Google Shape;243;p2" descr="Group of people with solid fill"/>
          <p:cNvPicPr preferRelativeResize="0"/>
          <p:nvPr/>
        </p:nvPicPr>
        <p:blipFill rotWithShape="1">
          <a:blip r:embed="rId3">
            <a:alphaModFix/>
          </a:blip>
          <a:srcRect/>
          <a:stretch/>
        </p:blipFill>
        <p:spPr>
          <a:xfrm>
            <a:off x="899158" y="3550570"/>
            <a:ext cx="700916" cy="700916"/>
          </a:xfrm>
          <a:prstGeom prst="rect">
            <a:avLst/>
          </a:prstGeom>
          <a:noFill/>
          <a:ln>
            <a:noFill/>
          </a:ln>
        </p:spPr>
      </p:pic>
      <p:pic>
        <p:nvPicPr>
          <p:cNvPr id="244" name="Google Shape;244;p2" descr="Marketing with solid fill"/>
          <p:cNvPicPr preferRelativeResize="0"/>
          <p:nvPr/>
        </p:nvPicPr>
        <p:blipFill rotWithShape="1">
          <a:blip r:embed="rId4">
            <a:alphaModFix/>
          </a:blip>
          <a:srcRect/>
          <a:stretch/>
        </p:blipFill>
        <p:spPr>
          <a:xfrm>
            <a:off x="929639" y="2015897"/>
            <a:ext cx="700916" cy="700916"/>
          </a:xfrm>
          <a:prstGeom prst="rect">
            <a:avLst/>
          </a:prstGeom>
          <a:noFill/>
          <a:ln>
            <a:noFill/>
          </a:ln>
        </p:spPr>
      </p:pic>
      <p:pic>
        <p:nvPicPr>
          <p:cNvPr id="245" name="Google Shape;245;p2" descr="Bar graph with upward trend with solid fill"/>
          <p:cNvPicPr preferRelativeResize="0"/>
          <p:nvPr/>
        </p:nvPicPr>
        <p:blipFill rotWithShape="1">
          <a:blip r:embed="rId5">
            <a:alphaModFix/>
          </a:blip>
          <a:srcRect/>
          <a:stretch/>
        </p:blipFill>
        <p:spPr>
          <a:xfrm>
            <a:off x="929638" y="5071104"/>
            <a:ext cx="629796" cy="629796"/>
          </a:xfrm>
          <a:prstGeom prst="rect">
            <a:avLst/>
          </a:prstGeom>
          <a:noFill/>
          <a:ln>
            <a:noFill/>
          </a:ln>
        </p:spPr>
      </p:pic>
      <p:sp>
        <p:nvSpPr>
          <p:cNvPr id="246" name="Google Shape;246;p2"/>
          <p:cNvSpPr txBox="1"/>
          <p:nvPr/>
        </p:nvSpPr>
        <p:spPr>
          <a:xfrm>
            <a:off x="8625840" y="2105132"/>
            <a:ext cx="2727962" cy="3252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5"/>
              </a:buClr>
              <a:buSzPts val="2400"/>
              <a:buFont typeface="Arial"/>
              <a:buNone/>
            </a:pPr>
            <a:r>
              <a:rPr lang="en-US" sz="2400" b="0" i="0" u="sng" strike="noStrike" cap="none">
                <a:solidFill>
                  <a:schemeClr val="lt1"/>
                </a:solidFill>
                <a:latin typeface="Roboto"/>
                <a:ea typeface="Roboto"/>
                <a:cs typeface="Roboto"/>
                <a:sym typeface="Roboto"/>
              </a:rPr>
              <a:t>Our technology </a:t>
            </a:r>
            <a:br>
              <a:rPr lang="en-US" sz="2400" b="0" i="0" u="sng" strike="noStrike" cap="none">
                <a:solidFill>
                  <a:schemeClr val="lt1"/>
                </a:solidFill>
                <a:latin typeface="Roboto"/>
                <a:ea typeface="Roboto"/>
                <a:cs typeface="Roboto"/>
                <a:sym typeface="Roboto"/>
              </a:rPr>
            </a:br>
            <a:r>
              <a:rPr lang="en-US" sz="2400" b="0" i="0" u="sng" strike="noStrike" cap="none">
                <a:solidFill>
                  <a:schemeClr val="lt1"/>
                </a:solidFill>
                <a:latin typeface="Roboto"/>
                <a:ea typeface="Roboto"/>
                <a:cs typeface="Roboto"/>
                <a:sym typeface="Roboto"/>
              </a:rPr>
              <a:t>sets you apart</a:t>
            </a:r>
            <a:r>
              <a:rPr lang="en-US" sz="2400" b="0" i="0" u="none" strike="noStrike" cap="none">
                <a:solidFill>
                  <a:schemeClr val="lt1"/>
                </a:solidFill>
                <a:latin typeface="Roboto"/>
                <a:ea typeface="Roboto"/>
                <a:cs typeface="Roboto"/>
                <a:sym typeface="Roboto"/>
              </a:rPr>
              <a:t>.</a:t>
            </a:r>
            <a:r>
              <a:rPr lang="en-US" sz="2400" b="0" i="0" u="sng" strike="noStrike" cap="none">
                <a:solidFill>
                  <a:schemeClr val="lt1"/>
                </a:solidFill>
                <a:latin typeface="Roboto"/>
                <a:ea typeface="Roboto"/>
                <a:cs typeface="Roboto"/>
                <a:sym typeface="Roboto"/>
              </a:rPr>
              <a:t> </a:t>
            </a:r>
            <a:endParaRPr sz="1800" b="1" i="0" u="none" strike="noStrike" cap="none">
              <a:solidFill>
                <a:schemeClr val="lt1"/>
              </a:solidFill>
              <a:latin typeface="Roboto"/>
              <a:ea typeface="Roboto"/>
              <a:cs typeface="Roboto"/>
              <a:sym typeface="Roboto"/>
            </a:endParaRPr>
          </a:p>
          <a:p>
            <a:pPr marL="0" marR="0" lvl="0" indent="0" algn="l" rtl="0">
              <a:lnSpc>
                <a:spcPct val="100000"/>
              </a:lnSpc>
              <a:spcBef>
                <a:spcPts val="1200"/>
              </a:spcBef>
              <a:spcAft>
                <a:spcPts val="0"/>
              </a:spcAft>
              <a:buClr>
                <a:schemeClr val="accent5"/>
              </a:buClr>
              <a:buSzPts val="1800"/>
              <a:buFont typeface="Arial"/>
              <a:buNone/>
            </a:pPr>
            <a:r>
              <a:rPr lang="en-US" sz="1800" b="0" i="0" u="none" strike="noStrike" cap="none">
                <a:solidFill>
                  <a:schemeClr val="lt1"/>
                </a:solidFill>
                <a:latin typeface="Roboto"/>
                <a:ea typeface="Roboto"/>
                <a:cs typeface="Roboto"/>
                <a:sym typeface="Roboto"/>
              </a:rPr>
              <a:t>The </a:t>
            </a:r>
            <a:r>
              <a:rPr lang="en-US" sz="1800">
                <a:solidFill>
                  <a:schemeClr val="lt1"/>
                </a:solidFill>
                <a:latin typeface="Roboto"/>
                <a:ea typeface="Roboto"/>
                <a:cs typeface="Roboto"/>
                <a:sym typeface="Roboto"/>
              </a:rPr>
              <a:t>Nordic</a:t>
            </a:r>
            <a:r>
              <a:rPr lang="en-US" sz="1800" b="0" i="0" u="none" strike="noStrike" cap="none">
                <a:solidFill>
                  <a:schemeClr val="lt1"/>
                </a:solidFill>
                <a:latin typeface="Roboto"/>
                <a:ea typeface="Roboto"/>
                <a:cs typeface="Roboto"/>
                <a:sym typeface="Roboto"/>
              </a:rPr>
              <a:t>AI platform paired with social media, digital dynamic  display,  reverse search, and OTT powered by starlink  enables your dealers to spend less and turn cars faster.</a:t>
            </a:r>
            <a:endParaRPr/>
          </a:p>
        </p:txBody>
      </p:sp>
      <p:pic>
        <p:nvPicPr>
          <p:cNvPr id="247" name="Google Shape;247;p2" descr="Plug outline"/>
          <p:cNvPicPr preferRelativeResize="0"/>
          <p:nvPr/>
        </p:nvPicPr>
        <p:blipFill rotWithShape="1">
          <a:blip r:embed="rId6">
            <a:alphaModFix/>
          </a:blip>
          <a:srcRect/>
          <a:stretch/>
        </p:blipFill>
        <p:spPr>
          <a:xfrm>
            <a:off x="10571482" y="4931229"/>
            <a:ext cx="914400" cy="914400"/>
          </a:xfrm>
          <a:prstGeom prst="rect">
            <a:avLst/>
          </a:prstGeom>
          <a:noFill/>
          <a:ln>
            <a:noFill/>
          </a:ln>
        </p:spPr>
      </p:pic>
      <p:pic>
        <p:nvPicPr>
          <p:cNvPr id="2" name="Picture 1" descr="Text&#10;&#10;Description automatically generated with medium confidence">
            <a:extLst>
              <a:ext uri="{FF2B5EF4-FFF2-40B4-BE49-F238E27FC236}">
                <a16:creationId xmlns:a16="http://schemas.microsoft.com/office/drawing/2014/main" id="{EDB8E25E-18BE-0BEA-82E0-E032C2755FFF}"/>
              </a:ext>
            </a:extLst>
          </p:cNvPr>
          <p:cNvPicPr>
            <a:picLocks noChangeAspect="1"/>
          </p:cNvPicPr>
          <p:nvPr/>
        </p:nvPicPr>
        <p:blipFill>
          <a:blip r:embed="rId7"/>
          <a:stretch>
            <a:fillRect/>
          </a:stretch>
        </p:blipFill>
        <p:spPr>
          <a:xfrm>
            <a:off x="11111420" y="7316"/>
            <a:ext cx="1080580" cy="10805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a:t>Dynamic, Inventory Based Ads</a:t>
            </a:r>
            <a:endParaRPr/>
          </a:p>
        </p:txBody>
      </p:sp>
      <p:sp>
        <p:nvSpPr>
          <p:cNvPr id="253" name="Google Shape;253;p3"/>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pic>
        <p:nvPicPr>
          <p:cNvPr id="254" name="Google Shape;254;p3" descr="Graphical user interface, application&#10;&#10;Description automatically generated"/>
          <p:cNvPicPr preferRelativeResize="0"/>
          <p:nvPr/>
        </p:nvPicPr>
        <p:blipFill rotWithShape="1">
          <a:blip r:embed="rId3">
            <a:alphaModFix/>
          </a:blip>
          <a:srcRect/>
          <a:stretch/>
        </p:blipFill>
        <p:spPr>
          <a:xfrm>
            <a:off x="134623" y="1632608"/>
            <a:ext cx="3550558" cy="5352628"/>
          </a:xfrm>
          <a:prstGeom prst="rect">
            <a:avLst/>
          </a:prstGeom>
          <a:noFill/>
          <a:ln>
            <a:noFill/>
          </a:ln>
        </p:spPr>
      </p:pic>
      <p:cxnSp>
        <p:nvCxnSpPr>
          <p:cNvPr id="255" name="Google Shape;255;p3"/>
          <p:cNvCxnSpPr/>
          <p:nvPr/>
        </p:nvCxnSpPr>
        <p:spPr>
          <a:xfrm flipH="1">
            <a:off x="2619534" y="2061529"/>
            <a:ext cx="1578000" cy="459300"/>
          </a:xfrm>
          <a:prstGeom prst="bentConnector3">
            <a:avLst>
              <a:gd name="adj1" fmla="val 49996"/>
            </a:avLst>
          </a:prstGeom>
          <a:noFill/>
          <a:ln w="9525" cap="flat" cmpd="sng">
            <a:solidFill>
              <a:schemeClr val="accent1"/>
            </a:solidFill>
            <a:prstDash val="solid"/>
            <a:miter lim="800000"/>
            <a:headEnd type="none" w="sm" len="sm"/>
            <a:tailEnd type="triangle" w="med" len="med"/>
          </a:ln>
        </p:spPr>
      </p:cxnSp>
      <p:cxnSp>
        <p:nvCxnSpPr>
          <p:cNvPr id="256" name="Google Shape;256;p3"/>
          <p:cNvCxnSpPr/>
          <p:nvPr/>
        </p:nvCxnSpPr>
        <p:spPr>
          <a:xfrm flipH="1">
            <a:off x="2425320" y="2637601"/>
            <a:ext cx="1910100" cy="1226400"/>
          </a:xfrm>
          <a:prstGeom prst="bentConnector3">
            <a:avLst>
              <a:gd name="adj1" fmla="val 49999"/>
            </a:avLst>
          </a:prstGeom>
          <a:noFill/>
          <a:ln w="9525" cap="flat" cmpd="sng">
            <a:solidFill>
              <a:schemeClr val="accent1"/>
            </a:solidFill>
            <a:prstDash val="solid"/>
            <a:miter lim="800000"/>
            <a:headEnd type="none" w="sm" len="sm"/>
            <a:tailEnd type="triangle" w="med" len="med"/>
          </a:ln>
        </p:spPr>
      </p:cxnSp>
      <p:cxnSp>
        <p:nvCxnSpPr>
          <p:cNvPr id="257" name="Google Shape;257;p3"/>
          <p:cNvCxnSpPr/>
          <p:nvPr/>
        </p:nvCxnSpPr>
        <p:spPr>
          <a:xfrm flipH="1">
            <a:off x="1837238" y="3953981"/>
            <a:ext cx="2518500" cy="965700"/>
          </a:xfrm>
          <a:prstGeom prst="bentConnector3">
            <a:avLst>
              <a:gd name="adj1" fmla="val 49998"/>
            </a:avLst>
          </a:prstGeom>
          <a:noFill/>
          <a:ln w="9525" cap="flat" cmpd="sng">
            <a:solidFill>
              <a:schemeClr val="accent1"/>
            </a:solidFill>
            <a:prstDash val="solid"/>
            <a:miter lim="800000"/>
            <a:headEnd type="none" w="sm" len="sm"/>
            <a:tailEnd type="triangle" w="med" len="med"/>
          </a:ln>
        </p:spPr>
      </p:cxnSp>
      <p:cxnSp>
        <p:nvCxnSpPr>
          <p:cNvPr id="258" name="Google Shape;258;p3"/>
          <p:cNvCxnSpPr/>
          <p:nvPr/>
        </p:nvCxnSpPr>
        <p:spPr>
          <a:xfrm rot="10800000">
            <a:off x="2410281" y="5082116"/>
            <a:ext cx="1989000" cy="418800"/>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pic>
        <p:nvPicPr>
          <p:cNvPr id="259" name="Google Shape;259;p3" descr="Badge 1 with solid fill"/>
          <p:cNvPicPr preferRelativeResize="0"/>
          <p:nvPr/>
        </p:nvPicPr>
        <p:blipFill rotWithShape="1">
          <a:blip r:embed="rId4">
            <a:alphaModFix/>
          </a:blip>
          <a:srcRect/>
          <a:stretch/>
        </p:blipFill>
        <p:spPr>
          <a:xfrm>
            <a:off x="4397487" y="1914126"/>
            <a:ext cx="381357" cy="381357"/>
          </a:xfrm>
          <a:prstGeom prst="rect">
            <a:avLst/>
          </a:prstGeom>
          <a:noFill/>
          <a:ln>
            <a:noFill/>
          </a:ln>
        </p:spPr>
      </p:pic>
      <p:pic>
        <p:nvPicPr>
          <p:cNvPr id="260" name="Google Shape;260;p3" descr="Badge with solid fill"/>
          <p:cNvPicPr preferRelativeResize="0"/>
          <p:nvPr/>
        </p:nvPicPr>
        <p:blipFill rotWithShape="1">
          <a:blip r:embed="rId5">
            <a:alphaModFix/>
          </a:blip>
          <a:srcRect/>
          <a:stretch/>
        </p:blipFill>
        <p:spPr>
          <a:xfrm>
            <a:off x="4397488" y="2566190"/>
            <a:ext cx="381357" cy="381357"/>
          </a:xfrm>
          <a:prstGeom prst="rect">
            <a:avLst/>
          </a:prstGeom>
          <a:noFill/>
          <a:ln>
            <a:noFill/>
          </a:ln>
        </p:spPr>
      </p:pic>
      <p:pic>
        <p:nvPicPr>
          <p:cNvPr id="261" name="Google Shape;261;p3" descr="Badge 3 with solid fill"/>
          <p:cNvPicPr preferRelativeResize="0"/>
          <p:nvPr/>
        </p:nvPicPr>
        <p:blipFill rotWithShape="1">
          <a:blip r:embed="rId6">
            <a:alphaModFix/>
          </a:blip>
          <a:srcRect/>
          <a:stretch/>
        </p:blipFill>
        <p:spPr>
          <a:xfrm>
            <a:off x="4401208" y="3763728"/>
            <a:ext cx="381357" cy="381357"/>
          </a:xfrm>
          <a:prstGeom prst="rect">
            <a:avLst/>
          </a:prstGeom>
          <a:noFill/>
          <a:ln>
            <a:noFill/>
          </a:ln>
        </p:spPr>
      </p:pic>
      <p:pic>
        <p:nvPicPr>
          <p:cNvPr id="262" name="Google Shape;262;p3" descr="Badge 4 with solid fill"/>
          <p:cNvPicPr preferRelativeResize="0"/>
          <p:nvPr/>
        </p:nvPicPr>
        <p:blipFill rotWithShape="1">
          <a:blip r:embed="rId7">
            <a:alphaModFix/>
          </a:blip>
          <a:srcRect/>
          <a:stretch/>
        </p:blipFill>
        <p:spPr>
          <a:xfrm>
            <a:off x="4401208" y="5292116"/>
            <a:ext cx="381357" cy="381357"/>
          </a:xfrm>
          <a:prstGeom prst="rect">
            <a:avLst/>
          </a:prstGeom>
          <a:noFill/>
          <a:ln>
            <a:noFill/>
          </a:ln>
        </p:spPr>
      </p:pic>
      <p:sp>
        <p:nvSpPr>
          <p:cNvPr id="263" name="Google Shape;263;p3"/>
          <p:cNvSpPr txBox="1"/>
          <p:nvPr/>
        </p:nvSpPr>
        <p:spPr>
          <a:xfrm>
            <a:off x="5029755" y="1915894"/>
            <a:ext cx="6873654" cy="4136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2"/>
                </a:solidFill>
                <a:latin typeface="Arial"/>
                <a:ea typeface="Arial"/>
                <a:cs typeface="Arial"/>
                <a:sym typeface="Arial"/>
              </a:rPr>
              <a:t>New and/or Used inventory currently available</a:t>
            </a:r>
            <a:endParaRPr/>
          </a:p>
          <a:p>
            <a:pPr marL="0" marR="0" lvl="0" indent="0" algn="l" rtl="0">
              <a:lnSpc>
                <a:spcPct val="100000"/>
              </a:lnSpc>
              <a:spcBef>
                <a:spcPts val="0"/>
              </a:spcBef>
              <a:spcAft>
                <a:spcPts val="0"/>
              </a:spcAft>
              <a:buNone/>
            </a:pPr>
            <a:r>
              <a:rPr lang="en-US" sz="2000" b="0" i="0" u="none" strike="noStrike" cap="none">
                <a:solidFill>
                  <a:schemeClr val="dk2"/>
                </a:solidFill>
                <a:latin typeface="Arial"/>
                <a:ea typeface="Arial"/>
                <a:cs typeface="Arial"/>
                <a:sym typeface="Arial"/>
              </a:rPr>
              <a:t>at the dealership</a:t>
            </a:r>
            <a:endParaRPr/>
          </a:p>
        </p:txBody>
      </p:sp>
      <p:sp>
        <p:nvSpPr>
          <p:cNvPr id="264" name="Google Shape;264;p3"/>
          <p:cNvSpPr txBox="1"/>
          <p:nvPr/>
        </p:nvSpPr>
        <p:spPr>
          <a:xfrm>
            <a:off x="4949926" y="2686204"/>
            <a:ext cx="7042297" cy="5072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240" b="0" i="0" u="none" strike="noStrike" cap="none">
                <a:solidFill>
                  <a:schemeClr val="dk2"/>
                </a:solidFill>
                <a:latin typeface="Arial"/>
                <a:ea typeface="Arial"/>
                <a:cs typeface="Arial"/>
                <a:sym typeface="Arial"/>
              </a:rPr>
              <a:t>Creative generated by the data contained in the VDP</a:t>
            </a:r>
            <a:endParaRPr/>
          </a:p>
        </p:txBody>
      </p:sp>
      <p:sp>
        <p:nvSpPr>
          <p:cNvPr id="265" name="Google Shape;265;p3"/>
          <p:cNvSpPr txBox="1"/>
          <p:nvPr/>
        </p:nvSpPr>
        <p:spPr>
          <a:xfrm>
            <a:off x="4983204" y="3762525"/>
            <a:ext cx="6827320" cy="10246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240" b="0" i="0" u="none" strike="noStrike" cap="none">
                <a:solidFill>
                  <a:schemeClr val="dk2"/>
                </a:solidFill>
                <a:latin typeface="Arial"/>
                <a:ea typeface="Arial"/>
                <a:cs typeface="Arial"/>
                <a:sym typeface="Arial"/>
              </a:rPr>
              <a:t>Segment &gt; Make &gt; Model logic is prospecting, conquesting AND retargeting shoppers based on their shopping behavior</a:t>
            </a:r>
            <a:endParaRPr/>
          </a:p>
        </p:txBody>
      </p:sp>
      <p:sp>
        <p:nvSpPr>
          <p:cNvPr id="266" name="Google Shape;266;p3"/>
          <p:cNvSpPr txBox="1"/>
          <p:nvPr/>
        </p:nvSpPr>
        <p:spPr>
          <a:xfrm>
            <a:off x="4984854" y="5287908"/>
            <a:ext cx="7016898" cy="10891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240" b="0" i="0" u="none" strike="noStrike" cap="none">
                <a:solidFill>
                  <a:schemeClr val="dk2"/>
                </a:solidFill>
                <a:latin typeface="Arial"/>
                <a:ea typeface="Arial"/>
                <a:cs typeface="Arial"/>
                <a:sym typeface="Arial"/>
              </a:rPr>
              <a:t>AI/ML Logic Sequencing via proprietary profiles is filtering the catalog of vehicles to focus on turn rate, take advantage of inventory positions AND maximize efficiency, constantly updating creative in real time</a:t>
            </a:r>
            <a:endParaRPr/>
          </a:p>
          <a:p>
            <a:pPr marL="0" marR="0" lvl="0" indent="0" algn="l" rtl="0">
              <a:lnSpc>
                <a:spcPct val="100000"/>
              </a:lnSpc>
              <a:spcBef>
                <a:spcPts val="0"/>
              </a:spcBef>
              <a:spcAft>
                <a:spcPts val="0"/>
              </a:spcAft>
              <a:buNone/>
            </a:pPr>
            <a:endParaRPr sz="2240" b="0" i="0" u="none" strike="noStrike" cap="none">
              <a:solidFill>
                <a:schemeClr val="dk2"/>
              </a:solidFill>
              <a:latin typeface="Arial"/>
              <a:ea typeface="Arial"/>
              <a:cs typeface="Arial"/>
              <a:sym typeface="Arial"/>
            </a:endParaRPr>
          </a:p>
        </p:txBody>
      </p:sp>
      <p:pic>
        <p:nvPicPr>
          <p:cNvPr id="2" name="Picture 1" descr="Text&#10;&#10;Description automatically generated with medium confidence">
            <a:extLst>
              <a:ext uri="{FF2B5EF4-FFF2-40B4-BE49-F238E27FC236}">
                <a16:creationId xmlns:a16="http://schemas.microsoft.com/office/drawing/2014/main" id="{04BCDF45-B2CC-56E5-5750-7FDB865D2C94}"/>
              </a:ext>
            </a:extLst>
          </p:cNvPr>
          <p:cNvPicPr>
            <a:picLocks noChangeAspect="1"/>
          </p:cNvPicPr>
          <p:nvPr/>
        </p:nvPicPr>
        <p:blipFill>
          <a:blip r:embed="rId8"/>
          <a:stretch>
            <a:fillRect/>
          </a:stretch>
        </p:blipFill>
        <p:spPr>
          <a:xfrm>
            <a:off x="11111420" y="10482"/>
            <a:ext cx="1080580" cy="10805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a:t>VIN Level Reporting &amp; Attribution</a:t>
            </a:r>
            <a:endParaRPr/>
          </a:p>
        </p:txBody>
      </p:sp>
      <p:sp>
        <p:nvSpPr>
          <p:cNvPr id="272" name="Google Shape;272;p4"/>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pic>
        <p:nvPicPr>
          <p:cNvPr id="273" name="Google Shape;273;p4" descr="Graphical user interface, chart, application&#10;&#10;Description automatically generated"/>
          <p:cNvPicPr preferRelativeResize="0"/>
          <p:nvPr/>
        </p:nvPicPr>
        <p:blipFill rotWithShape="1">
          <a:blip r:embed="rId3">
            <a:alphaModFix/>
          </a:blip>
          <a:srcRect l="19592"/>
          <a:stretch/>
        </p:blipFill>
        <p:spPr>
          <a:xfrm>
            <a:off x="8467632" y="1295755"/>
            <a:ext cx="3002659" cy="5083350"/>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74" name="Google Shape;274;p4" descr="Graphical user interface, chart, application&#10;&#10;Description automatically generated"/>
          <p:cNvPicPr preferRelativeResize="0"/>
          <p:nvPr/>
        </p:nvPicPr>
        <p:blipFill rotWithShape="1">
          <a:blip r:embed="rId4">
            <a:alphaModFix/>
          </a:blip>
          <a:srcRect l="19959"/>
          <a:stretch/>
        </p:blipFill>
        <p:spPr>
          <a:xfrm>
            <a:off x="6279278" y="1644335"/>
            <a:ext cx="2700310" cy="5097550"/>
          </a:xfrm>
          <a:prstGeom prst="rect">
            <a:avLst/>
          </a:prstGeom>
          <a:noFill/>
          <a:ln>
            <a:noFill/>
          </a:ln>
        </p:spPr>
      </p:pic>
      <p:sp>
        <p:nvSpPr>
          <p:cNvPr id="275" name="Google Shape;275;p4"/>
          <p:cNvSpPr txBox="1"/>
          <p:nvPr/>
        </p:nvSpPr>
        <p:spPr>
          <a:xfrm>
            <a:off x="1143002" y="1924703"/>
            <a:ext cx="4703352" cy="4815072"/>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None/>
            </a:pPr>
            <a:r>
              <a:rPr lang="en-US" sz="2240" b="0" i="0" u="none" strike="noStrike" cap="none">
                <a:solidFill>
                  <a:srgbClr val="000000"/>
                </a:solidFill>
                <a:latin typeface="Roboto"/>
                <a:ea typeface="Roboto"/>
                <a:cs typeface="Roboto"/>
                <a:sym typeface="Roboto"/>
              </a:rPr>
              <a:t>Highly transparent reporting </a:t>
            </a:r>
            <a:endParaRPr/>
          </a:p>
          <a:p>
            <a:pPr marL="0" marR="0" lvl="0" indent="0" algn="l" rtl="0">
              <a:lnSpc>
                <a:spcPct val="120000"/>
              </a:lnSpc>
              <a:spcBef>
                <a:spcPts val="0"/>
              </a:spcBef>
              <a:spcAft>
                <a:spcPts val="0"/>
              </a:spcAft>
              <a:buNone/>
            </a:pPr>
            <a:r>
              <a:rPr lang="en-US" sz="2240" b="0" i="0" u="none" strike="noStrike" cap="none">
                <a:solidFill>
                  <a:srgbClr val="000000"/>
                </a:solidFill>
                <a:latin typeface="Roboto"/>
                <a:ea typeface="Roboto"/>
                <a:cs typeface="Roboto"/>
                <a:sym typeface="Roboto"/>
              </a:rPr>
              <a:t>Accountability to the VIN, and the VDP</a:t>
            </a:r>
            <a:endParaRPr/>
          </a:p>
          <a:p>
            <a:pPr marL="0" marR="0" lvl="0" indent="0" algn="l" rtl="0">
              <a:lnSpc>
                <a:spcPct val="120000"/>
              </a:lnSpc>
              <a:spcBef>
                <a:spcPts val="0"/>
              </a:spcBef>
              <a:spcAft>
                <a:spcPts val="0"/>
              </a:spcAft>
              <a:buNone/>
            </a:pPr>
            <a:r>
              <a:rPr lang="en-US" sz="2240" b="0" i="0" u="none" strike="noStrike" cap="none">
                <a:solidFill>
                  <a:srgbClr val="000000"/>
                </a:solidFill>
                <a:latin typeface="Roboto"/>
                <a:ea typeface="Roboto"/>
                <a:cs typeface="Roboto"/>
                <a:sym typeface="Roboto"/>
              </a:rPr>
              <a:t>Market leading insight</a:t>
            </a:r>
            <a:endParaRPr/>
          </a:p>
          <a:p>
            <a:pPr marL="0" marR="0" lvl="0" indent="0" algn="l" rtl="0">
              <a:lnSpc>
                <a:spcPct val="120000"/>
              </a:lnSpc>
              <a:spcBef>
                <a:spcPts val="0"/>
              </a:spcBef>
              <a:spcAft>
                <a:spcPts val="0"/>
              </a:spcAft>
              <a:buNone/>
            </a:pPr>
            <a:r>
              <a:rPr lang="en-US" sz="2240" b="0" i="0" u="none" strike="noStrike" cap="none">
                <a:solidFill>
                  <a:srgbClr val="000000"/>
                </a:solidFill>
                <a:latin typeface="Roboto"/>
                <a:ea typeface="Roboto"/>
                <a:cs typeface="Roboto"/>
                <a:sym typeface="Roboto"/>
              </a:rPr>
              <a:t>See how your marketing dollars affect the business</a:t>
            </a:r>
            <a:endParaRPr/>
          </a:p>
        </p:txBody>
      </p:sp>
      <p:pic>
        <p:nvPicPr>
          <p:cNvPr id="2" name="Picture 1" descr="Text&#10;&#10;Description automatically generated with medium confidence">
            <a:extLst>
              <a:ext uri="{FF2B5EF4-FFF2-40B4-BE49-F238E27FC236}">
                <a16:creationId xmlns:a16="http://schemas.microsoft.com/office/drawing/2014/main" id="{5A50A16B-24E6-1F9E-BE0D-3B184DE99080}"/>
              </a:ext>
            </a:extLst>
          </p:cNvPr>
          <p:cNvPicPr>
            <a:picLocks noChangeAspect="1"/>
          </p:cNvPicPr>
          <p:nvPr/>
        </p:nvPicPr>
        <p:blipFill>
          <a:blip r:embed="rId5"/>
          <a:stretch>
            <a:fillRect/>
          </a:stretch>
        </p:blipFill>
        <p:spPr>
          <a:xfrm>
            <a:off x="11076062" y="44779"/>
            <a:ext cx="1080580" cy="1080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838202" y="242988"/>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a:t>Social Media</a:t>
            </a:r>
            <a:endParaRPr/>
          </a:p>
        </p:txBody>
      </p:sp>
      <p:sp>
        <p:nvSpPr>
          <p:cNvPr id="281" name="Google Shape;281;p5"/>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82" name="Google Shape;282;p5"/>
          <p:cNvSpPr txBox="1">
            <a:spLocks noGrp="1"/>
          </p:cNvSpPr>
          <p:nvPr>
            <p:ph type="body" idx="1"/>
          </p:nvPr>
        </p:nvSpPr>
        <p:spPr>
          <a:xfrm>
            <a:off x="838202" y="1579421"/>
            <a:ext cx="5760306" cy="4822329"/>
          </a:xfrm>
          <a:prstGeom prst="rect">
            <a:avLst/>
          </a:prstGeom>
          <a:noFill/>
          <a:ln>
            <a:noFill/>
          </a:ln>
        </p:spPr>
        <p:txBody>
          <a:bodyPr spcFirstLastPara="1" wrap="square" lIns="91425" tIns="45700" rIns="91425" bIns="45700" anchor="t" anchorCtr="0">
            <a:normAutofit/>
          </a:bodyPr>
          <a:lstStyle/>
          <a:p>
            <a:pPr marL="228604" lvl="0" indent="-228604" algn="l" rtl="0">
              <a:lnSpc>
                <a:spcPct val="100000"/>
              </a:lnSpc>
              <a:spcBef>
                <a:spcPts val="0"/>
              </a:spcBef>
              <a:spcAft>
                <a:spcPts val="0"/>
              </a:spcAft>
              <a:buClr>
                <a:schemeClr val="accent5"/>
              </a:buClr>
              <a:buSzPts val="1800"/>
              <a:buChar char="•"/>
            </a:pPr>
            <a:r>
              <a:rPr lang="en-US"/>
              <a:t>Our Social Media solution includes inventory-based social ads delivered to active in-market shoppers.</a:t>
            </a:r>
            <a:endParaRPr/>
          </a:p>
          <a:p>
            <a:pPr marL="228604" lvl="0" indent="-228604" algn="l" rtl="0">
              <a:lnSpc>
                <a:spcPct val="100000"/>
              </a:lnSpc>
              <a:spcBef>
                <a:spcPts val="1200"/>
              </a:spcBef>
              <a:spcAft>
                <a:spcPts val="0"/>
              </a:spcAft>
              <a:buClr>
                <a:schemeClr val="accent5"/>
              </a:buClr>
              <a:buSzPts val="1800"/>
              <a:buChar char="•"/>
            </a:pPr>
            <a:r>
              <a:rPr lang="en-US"/>
              <a:t>NordicAI dynamically adjusts ad creative, spend, and delivery using proprietary algorithms to make the most impact possible with each impression served.</a:t>
            </a:r>
            <a:endParaRPr/>
          </a:p>
          <a:p>
            <a:pPr marL="228604" lvl="0" indent="-228604" algn="l" rtl="0">
              <a:lnSpc>
                <a:spcPct val="100000"/>
              </a:lnSpc>
              <a:spcBef>
                <a:spcPts val="1200"/>
              </a:spcBef>
              <a:spcAft>
                <a:spcPts val="0"/>
              </a:spcAft>
              <a:buClr>
                <a:schemeClr val="accent5"/>
              </a:buClr>
              <a:buSzPts val="1800"/>
              <a:buChar char="•"/>
            </a:pPr>
            <a:r>
              <a:rPr lang="en-US"/>
              <a:t>Social ads are delivered to our first-party audience built from people actively shopping cars in the last 15 days. This small window guarantees that you’re putting your dollars into qualified buyers.</a:t>
            </a:r>
            <a:endParaRPr/>
          </a:p>
          <a:p>
            <a:pPr marL="228604" lvl="0" indent="-228604" algn="l" rtl="0">
              <a:lnSpc>
                <a:spcPct val="100000"/>
              </a:lnSpc>
              <a:spcBef>
                <a:spcPts val="1200"/>
              </a:spcBef>
              <a:spcAft>
                <a:spcPts val="0"/>
              </a:spcAft>
              <a:buClr>
                <a:schemeClr val="accent5"/>
              </a:buClr>
              <a:buSzPts val="1800"/>
              <a:buChar char="•"/>
            </a:pPr>
            <a:r>
              <a:rPr lang="en-US"/>
              <a:t>You can see the impact on your business instantly in NordicAI with real-time performance metrics, exposing attribution to the VIN level as well as real time market share and sales goal pacing.</a:t>
            </a:r>
            <a:endParaRPr/>
          </a:p>
        </p:txBody>
      </p:sp>
      <p:pic>
        <p:nvPicPr>
          <p:cNvPr id="283" name="Google Shape;283;p5" descr="Graphical user interface, application, Teams&#10;&#10;Description automatically generated"/>
          <p:cNvPicPr preferRelativeResize="0"/>
          <p:nvPr/>
        </p:nvPicPr>
        <p:blipFill rotWithShape="1">
          <a:blip r:embed="rId3">
            <a:alphaModFix/>
          </a:blip>
          <a:srcRect l="54126" r="5277"/>
          <a:stretch/>
        </p:blipFill>
        <p:spPr>
          <a:xfrm>
            <a:off x="6892884" y="681036"/>
            <a:ext cx="4453312" cy="6176964"/>
          </a:xfrm>
          <a:prstGeom prst="rect">
            <a:avLst/>
          </a:prstGeom>
          <a:noFill/>
          <a:ln>
            <a:noFill/>
          </a:ln>
        </p:spPr>
      </p:pic>
      <p:pic>
        <p:nvPicPr>
          <p:cNvPr id="2" name="Picture 1" descr="Text&#10;&#10;Description automatically generated with medium confidence">
            <a:extLst>
              <a:ext uri="{FF2B5EF4-FFF2-40B4-BE49-F238E27FC236}">
                <a16:creationId xmlns:a16="http://schemas.microsoft.com/office/drawing/2014/main" id="{ADFB8002-8344-B22C-F8B7-20464457809C}"/>
              </a:ext>
            </a:extLst>
          </p:cNvPr>
          <p:cNvPicPr>
            <a:picLocks noChangeAspect="1"/>
          </p:cNvPicPr>
          <p:nvPr/>
        </p:nvPicPr>
        <p:blipFill>
          <a:blip r:embed="rId4"/>
          <a:stretch>
            <a:fillRect/>
          </a:stretch>
        </p:blipFill>
        <p:spPr>
          <a:xfrm>
            <a:off x="11107888" y="0"/>
            <a:ext cx="1080580" cy="1080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a:t>Dynamic Display</a:t>
            </a:r>
            <a:endParaRPr/>
          </a:p>
        </p:txBody>
      </p:sp>
      <p:sp>
        <p:nvSpPr>
          <p:cNvPr id="289" name="Google Shape;289;p6"/>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290" name="Google Shape;290;p6"/>
          <p:cNvSpPr txBox="1">
            <a:spLocks noGrp="1"/>
          </p:cNvSpPr>
          <p:nvPr>
            <p:ph type="body" idx="1"/>
          </p:nvPr>
        </p:nvSpPr>
        <p:spPr>
          <a:xfrm>
            <a:off x="838202" y="1579421"/>
            <a:ext cx="5167182" cy="4660741"/>
          </a:xfrm>
          <a:prstGeom prst="rect">
            <a:avLst/>
          </a:prstGeom>
          <a:noFill/>
          <a:ln>
            <a:noFill/>
          </a:ln>
        </p:spPr>
        <p:txBody>
          <a:bodyPr spcFirstLastPara="1" wrap="square" lIns="91425" tIns="45700" rIns="91425" bIns="45700" anchor="t" anchorCtr="0">
            <a:normAutofit/>
          </a:bodyPr>
          <a:lstStyle/>
          <a:p>
            <a:pPr marL="228604" lvl="0" indent="-228604" algn="l" rtl="0">
              <a:lnSpc>
                <a:spcPct val="100000"/>
              </a:lnSpc>
              <a:spcBef>
                <a:spcPts val="0"/>
              </a:spcBef>
              <a:spcAft>
                <a:spcPts val="0"/>
              </a:spcAft>
              <a:buSzPts val="1800"/>
              <a:buChar char="•"/>
            </a:pPr>
            <a:r>
              <a:rPr lang="en-US" b="1">
                <a:solidFill>
                  <a:schemeClr val="accent5"/>
                </a:solidFill>
              </a:rPr>
              <a:t>Precise Targeting</a:t>
            </a:r>
            <a:br>
              <a:rPr lang="en-US"/>
            </a:br>
            <a:r>
              <a:rPr lang="en-US"/>
              <a:t>Display ads are targeted to our proprietary audience matching dealer inventory to shopper activity across the web with display ads through NordicAI. </a:t>
            </a:r>
            <a:endParaRPr/>
          </a:p>
          <a:p>
            <a:pPr marL="228604" lvl="0" indent="-228604" algn="l" rtl="0">
              <a:lnSpc>
                <a:spcPct val="100000"/>
              </a:lnSpc>
              <a:spcBef>
                <a:spcPts val="1800"/>
              </a:spcBef>
              <a:spcAft>
                <a:spcPts val="0"/>
              </a:spcAft>
              <a:buSzPts val="1800"/>
              <a:buChar char="•"/>
            </a:pPr>
            <a:r>
              <a:rPr lang="en-US" b="1">
                <a:solidFill>
                  <a:schemeClr val="accent5"/>
                </a:solidFill>
              </a:rPr>
              <a:t>Dynamic Creative</a:t>
            </a:r>
            <a:br>
              <a:rPr lang="en-US"/>
            </a:br>
            <a:r>
              <a:rPr lang="en-US"/>
              <a:t>Creative is dynamically updated to show your current inventory, so no stale ads are delivered.</a:t>
            </a:r>
            <a:endParaRPr/>
          </a:p>
          <a:p>
            <a:pPr marL="228604" lvl="0" indent="-228604" algn="l" rtl="0">
              <a:lnSpc>
                <a:spcPct val="100000"/>
              </a:lnSpc>
              <a:spcBef>
                <a:spcPts val="1800"/>
              </a:spcBef>
              <a:spcAft>
                <a:spcPts val="0"/>
              </a:spcAft>
              <a:buSzPts val="1800"/>
              <a:buChar char="•"/>
            </a:pPr>
            <a:r>
              <a:rPr lang="en-US" b="1">
                <a:solidFill>
                  <a:schemeClr val="accent5"/>
                </a:solidFill>
              </a:rPr>
              <a:t>Accountable Results</a:t>
            </a:r>
            <a:br>
              <a:rPr lang="en-US"/>
            </a:br>
            <a:r>
              <a:rPr lang="en-US"/>
              <a:t>Transparent reporting is always available in the NordicAI platform next to your other marketing solutions along with key dealership performance and health indicators.</a:t>
            </a:r>
            <a:endParaRPr/>
          </a:p>
          <a:p>
            <a:pPr marL="228604" lvl="0" indent="-114240" algn="l" rtl="0">
              <a:lnSpc>
                <a:spcPct val="100000"/>
              </a:lnSpc>
              <a:spcBef>
                <a:spcPts val="3000"/>
              </a:spcBef>
              <a:spcAft>
                <a:spcPts val="0"/>
              </a:spcAft>
              <a:buClr>
                <a:schemeClr val="accent5"/>
              </a:buClr>
              <a:buSzPts val="1801"/>
              <a:buNone/>
            </a:pPr>
            <a:endParaRPr/>
          </a:p>
        </p:txBody>
      </p:sp>
      <p:pic>
        <p:nvPicPr>
          <p:cNvPr id="291" name="Google Shape;291;p6" descr="Graphical user interface, application&#10;&#10;Description automatically generated"/>
          <p:cNvPicPr preferRelativeResize="0"/>
          <p:nvPr/>
        </p:nvPicPr>
        <p:blipFill rotWithShape="1">
          <a:blip r:embed="rId3">
            <a:alphaModFix/>
          </a:blip>
          <a:srcRect l="15061" t="14199" r="15224" b="8917"/>
          <a:stretch/>
        </p:blipFill>
        <p:spPr>
          <a:xfrm>
            <a:off x="5774629" y="2030682"/>
            <a:ext cx="6112464" cy="3795712"/>
          </a:xfrm>
          <a:prstGeom prst="rect">
            <a:avLst/>
          </a:prstGeom>
          <a:noFill/>
          <a:ln>
            <a:noFill/>
          </a:ln>
        </p:spPr>
      </p:pic>
      <p:pic>
        <p:nvPicPr>
          <p:cNvPr id="2" name="Picture 1" descr="Text&#10;&#10;Description automatically generated with medium confidence">
            <a:extLst>
              <a:ext uri="{FF2B5EF4-FFF2-40B4-BE49-F238E27FC236}">
                <a16:creationId xmlns:a16="http://schemas.microsoft.com/office/drawing/2014/main" id="{D9568874-31E1-75F1-06D4-8D06E688E39E}"/>
              </a:ext>
            </a:extLst>
          </p:cNvPr>
          <p:cNvPicPr>
            <a:picLocks noChangeAspect="1"/>
          </p:cNvPicPr>
          <p:nvPr/>
        </p:nvPicPr>
        <p:blipFill>
          <a:blip r:embed="rId4"/>
          <a:stretch>
            <a:fillRect/>
          </a:stretch>
        </p:blipFill>
        <p:spPr>
          <a:xfrm>
            <a:off x="11064708" y="0"/>
            <a:ext cx="1080580" cy="10805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dirty="0"/>
              <a:t>Shopping Ads</a:t>
            </a:r>
            <a:endParaRPr dirty="0"/>
          </a:p>
        </p:txBody>
      </p:sp>
      <p:sp>
        <p:nvSpPr>
          <p:cNvPr id="297" name="Google Shape;297;p7"/>
          <p:cNvSpPr txBox="1">
            <a:spLocks noGrp="1"/>
          </p:cNvSpPr>
          <p:nvPr>
            <p:ph type="ftr" idx="11"/>
          </p:nvPr>
        </p:nvSpPr>
        <p:spPr>
          <a:xfrm>
            <a:off x="508001" y="6401750"/>
            <a:ext cx="4114800" cy="27432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2023-The Nordic Consulting Group. All rights reserved.</a:t>
            </a:r>
            <a:endParaRPr dirty="0"/>
          </a:p>
        </p:txBody>
      </p:sp>
      <p:sp>
        <p:nvSpPr>
          <p:cNvPr id="298" name="Google Shape;298;p7"/>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99" name="Google Shape;299;p7"/>
          <p:cNvSpPr txBox="1">
            <a:spLocks noGrp="1"/>
          </p:cNvSpPr>
          <p:nvPr>
            <p:ph type="body" idx="1"/>
          </p:nvPr>
        </p:nvSpPr>
        <p:spPr>
          <a:xfrm>
            <a:off x="838202" y="1579421"/>
            <a:ext cx="5910070" cy="516276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sz="1800" dirty="0">
                <a:latin typeface="Roboto"/>
                <a:ea typeface="Roboto"/>
                <a:cs typeface="Roboto"/>
                <a:sym typeface="Roboto"/>
              </a:rPr>
              <a:t>Vehicle Listing Ads place dealer inventory at the top of Google’s search results page when customers are searching for the used vehicles they have in stock. </a:t>
            </a:r>
            <a:endParaRPr dirty="0"/>
          </a:p>
          <a:p>
            <a:pPr marL="228600" lvl="0" indent="-228600" algn="l" rtl="0">
              <a:lnSpc>
                <a:spcPct val="100000"/>
              </a:lnSpc>
              <a:spcBef>
                <a:spcPts val="1200"/>
              </a:spcBef>
              <a:spcAft>
                <a:spcPts val="0"/>
              </a:spcAft>
              <a:buSzPts val="1800"/>
              <a:buChar char="•"/>
            </a:pPr>
            <a:r>
              <a:rPr lang="en-US" sz="1800" dirty="0">
                <a:latin typeface="Roboto"/>
                <a:ea typeface="Roboto"/>
                <a:cs typeface="Roboto"/>
                <a:sym typeface="Roboto"/>
              </a:rPr>
              <a:t>These dynamically served ads feature details such as vehicle image, mileage, trim level, dealer name and location. </a:t>
            </a:r>
            <a:endParaRPr dirty="0"/>
          </a:p>
          <a:p>
            <a:pPr marL="228600" lvl="0" indent="-228600" algn="l" rtl="0">
              <a:lnSpc>
                <a:spcPct val="100000"/>
              </a:lnSpc>
              <a:spcBef>
                <a:spcPts val="1200"/>
              </a:spcBef>
              <a:spcAft>
                <a:spcPts val="0"/>
              </a:spcAft>
              <a:buSzPts val="1800"/>
              <a:buChar char="•"/>
            </a:pPr>
            <a:r>
              <a:rPr lang="en-US" sz="1800" dirty="0">
                <a:latin typeface="Roboto"/>
                <a:ea typeface="Roboto"/>
                <a:cs typeface="Roboto"/>
                <a:sym typeface="Roboto"/>
              </a:rPr>
              <a:t>Using the data provided, Google automatically serves this ad type to identified shoppers who are using high intent search terms in our pre-identified geo. These terms can include make, model, year, trim, used, pre-owned, certified, and/or near me. </a:t>
            </a:r>
            <a:endParaRPr dirty="0"/>
          </a:p>
          <a:p>
            <a:pPr marL="228600" lvl="0" indent="-228600" algn="l" rtl="0">
              <a:lnSpc>
                <a:spcPct val="100000"/>
              </a:lnSpc>
              <a:spcBef>
                <a:spcPts val="1200"/>
              </a:spcBef>
              <a:spcAft>
                <a:spcPts val="0"/>
              </a:spcAft>
              <a:buSzPts val="1800"/>
              <a:buChar char="•"/>
            </a:pPr>
            <a:r>
              <a:rPr lang="en-US" sz="1800" dirty="0">
                <a:latin typeface="Roboto"/>
                <a:ea typeface="Roboto"/>
                <a:cs typeface="Roboto"/>
                <a:sym typeface="Roboto"/>
              </a:rPr>
              <a:t>While Shopping is natural extension of search engine marketing, Shopping campaigns are served based </a:t>
            </a:r>
            <a:r>
              <a:rPr lang="en-US" sz="1800" dirty="0" err="1">
                <a:latin typeface="Roboto"/>
                <a:ea typeface="Roboto"/>
                <a:cs typeface="Roboto"/>
                <a:sym typeface="Roboto"/>
              </a:rPr>
              <a:t>onhigh</a:t>
            </a:r>
            <a:r>
              <a:rPr lang="en-US" sz="1800" dirty="0">
                <a:latin typeface="Roboto"/>
                <a:ea typeface="Roboto"/>
                <a:cs typeface="Roboto"/>
                <a:sym typeface="Roboto"/>
              </a:rPr>
              <a:t>-intent searches not keyword bids. </a:t>
            </a:r>
            <a:endParaRPr dirty="0"/>
          </a:p>
        </p:txBody>
      </p:sp>
      <p:grpSp>
        <p:nvGrpSpPr>
          <p:cNvPr id="300" name="Google Shape;300;p7"/>
          <p:cNvGrpSpPr/>
          <p:nvPr/>
        </p:nvGrpSpPr>
        <p:grpSpPr>
          <a:xfrm>
            <a:off x="6748272" y="1446393"/>
            <a:ext cx="5275987" cy="3118954"/>
            <a:chOff x="6380350" y="1860865"/>
            <a:chExt cx="5275987" cy="3118954"/>
          </a:xfrm>
        </p:grpSpPr>
        <p:pic>
          <p:nvPicPr>
            <p:cNvPr id="301" name="Google Shape;301;p7" descr="Graphical user interface&#10;&#10;Description automatically generated"/>
            <p:cNvPicPr preferRelativeResize="0"/>
            <p:nvPr/>
          </p:nvPicPr>
          <p:blipFill rotWithShape="1">
            <a:blip r:embed="rId3">
              <a:alphaModFix/>
            </a:blip>
            <a:srcRect l="12974" t="12393" r="16431" b="13493"/>
            <a:stretch/>
          </p:blipFill>
          <p:spPr>
            <a:xfrm>
              <a:off x="6380350" y="1860865"/>
              <a:ext cx="5275987" cy="3118954"/>
            </a:xfrm>
            <a:prstGeom prst="rect">
              <a:avLst/>
            </a:prstGeom>
            <a:noFill/>
            <a:ln>
              <a:noFill/>
            </a:ln>
          </p:spPr>
        </p:pic>
        <p:pic>
          <p:nvPicPr>
            <p:cNvPr id="302" name="Google Shape;302;p7" descr="Graphical user interface, website&#10;&#10;Description automatically generated"/>
            <p:cNvPicPr preferRelativeResize="0"/>
            <p:nvPr/>
          </p:nvPicPr>
          <p:blipFill rotWithShape="1">
            <a:blip r:embed="rId4">
              <a:alphaModFix/>
            </a:blip>
            <a:srcRect b="3487"/>
            <a:stretch/>
          </p:blipFill>
          <p:spPr>
            <a:xfrm>
              <a:off x="7116618" y="2152326"/>
              <a:ext cx="3935544" cy="2529401"/>
            </a:xfrm>
            <a:prstGeom prst="rect">
              <a:avLst/>
            </a:prstGeom>
            <a:noFill/>
            <a:ln>
              <a:noFill/>
            </a:ln>
          </p:spPr>
        </p:pic>
      </p:grpSp>
      <p:sp>
        <p:nvSpPr>
          <p:cNvPr id="303" name="Google Shape;303;p7"/>
          <p:cNvSpPr txBox="1"/>
          <p:nvPr/>
        </p:nvSpPr>
        <p:spPr>
          <a:xfrm>
            <a:off x="7612375" y="4684269"/>
            <a:ext cx="4043962" cy="64633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VEHICLE IMAGE​</a:t>
            </a:r>
            <a:endParaRPr/>
          </a:p>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VEHICLE LOCATION​</a:t>
            </a:r>
            <a:endParaRPr/>
          </a:p>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MAKE &amp; MODEL​</a:t>
            </a:r>
            <a:endParaRPr/>
          </a:p>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PRICE​</a:t>
            </a:r>
            <a:endParaRPr/>
          </a:p>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VEHICLE MILEAGE​</a:t>
            </a:r>
            <a:endParaRPr/>
          </a:p>
          <a:p>
            <a:pPr marL="171450" marR="0" lvl="0" indent="-171450" algn="l" rtl="0">
              <a:spcBef>
                <a:spcPts val="0"/>
              </a:spcBef>
              <a:spcAft>
                <a:spcPts val="0"/>
              </a:spcAft>
              <a:buClr>
                <a:schemeClr val="accent4"/>
              </a:buClr>
              <a:buSzPts val="1200"/>
              <a:buFont typeface="Noto Sans Symbols"/>
              <a:buChar char="✔"/>
            </a:pPr>
            <a:r>
              <a:rPr lang="en-US" sz="1200" b="0" i="0" u="none" strike="noStrike" cap="none">
                <a:solidFill>
                  <a:schemeClr val="accent4"/>
                </a:solidFill>
                <a:latin typeface="Roboto"/>
                <a:ea typeface="Roboto"/>
                <a:cs typeface="Roboto"/>
                <a:sym typeface="Roboto"/>
              </a:rPr>
              <a:t>ADVERTISER NAME</a:t>
            </a:r>
            <a:endParaRPr/>
          </a:p>
        </p:txBody>
      </p:sp>
      <p:pic>
        <p:nvPicPr>
          <p:cNvPr id="3" name="Picture 2" descr="Text&#10;&#10;Description automatically generated with medium confidence">
            <a:extLst>
              <a:ext uri="{FF2B5EF4-FFF2-40B4-BE49-F238E27FC236}">
                <a16:creationId xmlns:a16="http://schemas.microsoft.com/office/drawing/2014/main" id="{198FA533-0E5E-43AE-A3C7-6F555DF38537}"/>
              </a:ext>
            </a:extLst>
          </p:cNvPr>
          <p:cNvPicPr>
            <a:picLocks noChangeAspect="1"/>
          </p:cNvPicPr>
          <p:nvPr/>
        </p:nvPicPr>
        <p:blipFill>
          <a:blip r:embed="rId5"/>
          <a:stretch>
            <a:fillRect/>
          </a:stretch>
        </p:blipFill>
        <p:spPr>
          <a:xfrm>
            <a:off x="10281880" y="0"/>
            <a:ext cx="1618932" cy="16189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8"/>
          <p:cNvSpPr txBox="1">
            <a:spLocks noGrp="1"/>
          </p:cNvSpPr>
          <p:nvPr>
            <p:ph type="title"/>
          </p:nvPr>
        </p:nvSpPr>
        <p:spPr>
          <a:xfrm>
            <a:off x="838202" y="491850"/>
            <a:ext cx="10515600" cy="995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Condensed"/>
              <a:buNone/>
            </a:pPr>
            <a:r>
              <a:rPr lang="en-US"/>
              <a:t>Search Engine Marketing</a:t>
            </a:r>
            <a:endParaRPr/>
          </a:p>
        </p:txBody>
      </p:sp>
      <p:sp>
        <p:nvSpPr>
          <p:cNvPr id="309" name="Google Shape;309;p8"/>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310" name="Google Shape;310;p8"/>
          <p:cNvSpPr txBox="1">
            <a:spLocks noGrp="1"/>
          </p:cNvSpPr>
          <p:nvPr>
            <p:ph type="body" idx="1"/>
          </p:nvPr>
        </p:nvSpPr>
        <p:spPr>
          <a:xfrm>
            <a:off x="838202" y="1670857"/>
            <a:ext cx="5102046" cy="49249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400" b="1" dirty="0"/>
              <a:t>Show up when it matters.</a:t>
            </a:r>
            <a:br>
              <a:rPr lang="en-US" sz="1600" b="1" dirty="0"/>
            </a:br>
            <a:r>
              <a:rPr lang="en-US" sz="1800" dirty="0"/>
              <a:t>We focus our Search Engine Marketing (SEM) strategy on two important concepts. </a:t>
            </a:r>
            <a:endParaRPr dirty="0"/>
          </a:p>
          <a:p>
            <a:pPr marL="708665" lvl="1" indent="-251459" algn="l" rtl="0">
              <a:lnSpc>
                <a:spcPct val="90000"/>
              </a:lnSpc>
              <a:spcBef>
                <a:spcPts val="1200"/>
              </a:spcBef>
              <a:spcAft>
                <a:spcPts val="0"/>
              </a:spcAft>
              <a:buClr>
                <a:schemeClr val="dk1"/>
              </a:buClr>
              <a:buSzPts val="1400"/>
              <a:buFont typeface="Roboto Condensed"/>
              <a:buAutoNum type="arabicPeriod"/>
            </a:pPr>
            <a:r>
              <a:rPr lang="en-US" sz="1400" dirty="0"/>
              <a:t>The best clicks will be from people looking to </a:t>
            </a:r>
            <a:r>
              <a:rPr lang="en-US" sz="1400" b="1" dirty="0"/>
              <a:t>buy a vehicle that is currently sitting on a dealer’s lot. </a:t>
            </a:r>
            <a:r>
              <a:rPr lang="en-US" sz="1400" dirty="0"/>
              <a:t> </a:t>
            </a:r>
            <a:endParaRPr dirty="0"/>
          </a:p>
          <a:p>
            <a:pPr marL="708665" lvl="1" indent="-251459" algn="l" rtl="0">
              <a:lnSpc>
                <a:spcPct val="90000"/>
              </a:lnSpc>
              <a:spcBef>
                <a:spcPts val="1200"/>
              </a:spcBef>
              <a:spcAft>
                <a:spcPts val="0"/>
              </a:spcAft>
              <a:buClr>
                <a:schemeClr val="dk1"/>
              </a:buClr>
              <a:buSzPts val="1400"/>
              <a:buFont typeface="Roboto Condensed"/>
              <a:buAutoNum type="arabicPeriod"/>
            </a:pPr>
            <a:r>
              <a:rPr lang="en-US" sz="1400" dirty="0"/>
              <a:t>An</a:t>
            </a:r>
            <a:r>
              <a:rPr lang="en-US" sz="1400" b="1" dirty="0"/>
              <a:t> impression is free</a:t>
            </a:r>
            <a:r>
              <a:rPr lang="en-US" sz="1400" dirty="0"/>
              <a:t> meaning not every impression needs to be in the #1 spot to boost brand recognition. </a:t>
            </a:r>
            <a:endParaRPr dirty="0"/>
          </a:p>
          <a:p>
            <a:pPr marL="0" lvl="0" indent="0" algn="l" rtl="0">
              <a:lnSpc>
                <a:spcPct val="100000"/>
              </a:lnSpc>
              <a:spcBef>
                <a:spcPts val="1200"/>
              </a:spcBef>
              <a:spcAft>
                <a:spcPts val="0"/>
              </a:spcAft>
              <a:buSzPts val="1400"/>
              <a:buNone/>
            </a:pPr>
            <a:r>
              <a:rPr lang="en-US" sz="1400" dirty="0" err="1"/>
              <a:t>NordicAI</a:t>
            </a:r>
            <a:r>
              <a:rPr lang="en-US" sz="1400" dirty="0"/>
              <a:t>  Reverse Search uses </a:t>
            </a:r>
            <a:r>
              <a:rPr lang="en-US" sz="1400" b="1" dirty="0"/>
              <a:t>real-time, keyword-level automation</a:t>
            </a:r>
            <a:r>
              <a:rPr lang="en-US" sz="1400" dirty="0"/>
              <a:t> to bid on the vehicles you have on your lot.</a:t>
            </a:r>
            <a:endParaRPr dirty="0"/>
          </a:p>
          <a:p>
            <a:pPr marL="0" lvl="0" indent="0" algn="l" rtl="0">
              <a:lnSpc>
                <a:spcPct val="100000"/>
              </a:lnSpc>
              <a:spcBef>
                <a:spcPts val="1200"/>
              </a:spcBef>
              <a:spcAft>
                <a:spcPts val="0"/>
              </a:spcAft>
              <a:buSzPts val="1400"/>
              <a:buNone/>
            </a:pPr>
            <a:r>
              <a:rPr lang="en-US" sz="1400" dirty="0"/>
              <a:t>These constant adjustments </a:t>
            </a:r>
            <a:r>
              <a:rPr lang="en-US" sz="1400" b="1" dirty="0"/>
              <a:t>eliminate wasted spend</a:t>
            </a:r>
            <a:r>
              <a:rPr lang="en-US" sz="1400" dirty="0"/>
              <a:t> by ensuring that your dynamic search campaigns are always up-to-date. </a:t>
            </a:r>
            <a:endParaRPr dirty="0"/>
          </a:p>
          <a:p>
            <a:pPr marL="0" lvl="0" indent="0" algn="l" rtl="0">
              <a:lnSpc>
                <a:spcPct val="100000"/>
              </a:lnSpc>
              <a:spcBef>
                <a:spcPts val="1200"/>
              </a:spcBef>
              <a:spcAft>
                <a:spcPts val="0"/>
              </a:spcAft>
              <a:buSzPts val="1400"/>
              <a:buNone/>
            </a:pPr>
            <a:r>
              <a:rPr lang="en-US" sz="1400" dirty="0"/>
              <a:t>That same inventory data is also used to create </a:t>
            </a:r>
            <a:r>
              <a:rPr lang="en-US" sz="1400" b="1" dirty="0"/>
              <a:t>compelling ad copy</a:t>
            </a:r>
            <a:r>
              <a:rPr lang="en-US" sz="1400" dirty="0"/>
              <a:t> that draws in buyers by showing inventory attributes like number in stock or the lowest price offered.  </a:t>
            </a:r>
            <a:endParaRPr dirty="0"/>
          </a:p>
        </p:txBody>
      </p:sp>
      <p:pic>
        <p:nvPicPr>
          <p:cNvPr id="311" name="Google Shape;311;p8" descr="A picture containing text, monitor, screenshot, screen&#10;&#10;Description automatically generated"/>
          <p:cNvPicPr preferRelativeResize="0"/>
          <p:nvPr/>
        </p:nvPicPr>
        <p:blipFill rotWithShape="1">
          <a:blip r:embed="rId3">
            <a:alphaModFix/>
          </a:blip>
          <a:srcRect l="52015" r="4119"/>
          <a:stretch/>
        </p:blipFill>
        <p:spPr>
          <a:xfrm>
            <a:off x="6581953" y="308758"/>
            <a:ext cx="5102046" cy="6549242"/>
          </a:xfrm>
          <a:prstGeom prst="rect">
            <a:avLst/>
          </a:prstGeom>
          <a:noFill/>
          <a:ln>
            <a:noFill/>
          </a:ln>
        </p:spPr>
      </p:pic>
      <p:pic>
        <p:nvPicPr>
          <p:cNvPr id="3" name="Picture 2" descr="Text&#10;&#10;Description automatically generated with medium confidence">
            <a:extLst>
              <a:ext uri="{FF2B5EF4-FFF2-40B4-BE49-F238E27FC236}">
                <a16:creationId xmlns:a16="http://schemas.microsoft.com/office/drawing/2014/main" id="{A6F039CB-33D4-DF3C-A74D-C333ED7D42AD}"/>
              </a:ext>
            </a:extLst>
          </p:cNvPr>
          <p:cNvPicPr>
            <a:picLocks noChangeAspect="1"/>
          </p:cNvPicPr>
          <p:nvPr/>
        </p:nvPicPr>
        <p:blipFill>
          <a:blip r:embed="rId4"/>
          <a:stretch>
            <a:fillRect/>
          </a:stretch>
        </p:blipFill>
        <p:spPr>
          <a:xfrm>
            <a:off x="10914927" y="1"/>
            <a:ext cx="1080580" cy="10805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9"/>
          <p:cNvSpPr txBox="1">
            <a:spLocks noGrp="1"/>
          </p:cNvSpPr>
          <p:nvPr>
            <p:ph type="sldNum" idx="12"/>
          </p:nvPr>
        </p:nvSpPr>
        <p:spPr>
          <a:xfrm>
            <a:off x="11656337" y="6377060"/>
            <a:ext cx="48895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318" name="Google Shape;318;p9"/>
          <p:cNvSpPr/>
          <p:nvPr/>
        </p:nvSpPr>
        <p:spPr>
          <a:xfrm>
            <a:off x="176645" y="342900"/>
            <a:ext cx="820882" cy="11326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319" name="Google Shape;319;p9"/>
          <p:cNvSpPr txBox="1"/>
          <p:nvPr/>
        </p:nvSpPr>
        <p:spPr>
          <a:xfrm>
            <a:off x="2178840" y="591251"/>
            <a:ext cx="64631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Roboto"/>
                <a:ea typeface="Roboto"/>
                <a:cs typeface="Roboto"/>
                <a:sym typeface="Roboto"/>
              </a:rPr>
              <a:t>The world’s only high-performance OTT/CTV </a:t>
            </a:r>
            <a:br>
              <a:rPr lang="en-US" sz="1800" b="0" i="0" u="none" strike="noStrike" cap="none">
                <a:solidFill>
                  <a:schemeClr val="dk1"/>
                </a:solidFill>
                <a:latin typeface="Roboto"/>
                <a:ea typeface="Roboto"/>
                <a:cs typeface="Roboto"/>
                <a:sym typeface="Roboto"/>
              </a:rPr>
            </a:br>
            <a:r>
              <a:rPr lang="en-US" sz="1800" b="0" i="0" u="none" strike="noStrike" cap="none">
                <a:solidFill>
                  <a:schemeClr val="dk1"/>
                </a:solidFill>
                <a:latin typeface="Roboto"/>
                <a:ea typeface="Roboto"/>
                <a:cs typeface="Roboto"/>
                <a:sym typeface="Roboto"/>
              </a:rPr>
              <a:t>advertising platform for auto marketers.</a:t>
            </a:r>
            <a:endParaRPr/>
          </a:p>
        </p:txBody>
      </p:sp>
      <p:pic>
        <p:nvPicPr>
          <p:cNvPr id="320" name="Google Shape;320;p9" descr="Graphical user interface, website&#10;&#10;Description automatically generated"/>
          <p:cNvPicPr preferRelativeResize="0"/>
          <p:nvPr/>
        </p:nvPicPr>
        <p:blipFill rotWithShape="1">
          <a:blip r:embed="rId3">
            <a:alphaModFix/>
          </a:blip>
          <a:srcRect l="9141" t="6349" r="6245" b="1687"/>
          <a:stretch/>
        </p:blipFill>
        <p:spPr>
          <a:xfrm>
            <a:off x="5955703" y="1645986"/>
            <a:ext cx="5700634" cy="3485179"/>
          </a:xfrm>
          <a:prstGeom prst="rect">
            <a:avLst/>
          </a:prstGeom>
          <a:noFill/>
          <a:ln>
            <a:noFill/>
          </a:ln>
        </p:spPr>
      </p:pic>
      <p:sp>
        <p:nvSpPr>
          <p:cNvPr id="321" name="Google Shape;321;p9"/>
          <p:cNvSpPr txBox="1"/>
          <p:nvPr/>
        </p:nvSpPr>
        <p:spPr>
          <a:xfrm>
            <a:off x="852450" y="1645986"/>
            <a:ext cx="5008419" cy="47684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Roboto"/>
              <a:buNone/>
            </a:pPr>
            <a:r>
              <a:rPr lang="en-US" sz="1800" b="1" i="0" u="none" strike="noStrike" cap="none" dirty="0">
                <a:solidFill>
                  <a:schemeClr val="dk1"/>
                </a:solidFill>
                <a:latin typeface="Roboto"/>
                <a:ea typeface="Roboto"/>
                <a:cs typeface="Roboto"/>
                <a:sym typeface="Roboto"/>
              </a:rPr>
              <a:t>At the push of a button.</a:t>
            </a:r>
            <a:endParaRPr dirty="0"/>
          </a:p>
          <a:p>
            <a:pPr marL="285750" marR="0" lvl="0" indent="-285750" algn="l" rtl="0">
              <a:lnSpc>
                <a:spcPct val="110000"/>
              </a:lnSpc>
              <a:spcBef>
                <a:spcPts val="600"/>
              </a:spcBef>
              <a:spcAft>
                <a:spcPts val="0"/>
              </a:spcAft>
              <a:buClr>
                <a:schemeClr val="accent4"/>
              </a:buClr>
              <a:buSzPts val="1400"/>
              <a:buFont typeface="Noto Sans Symbols"/>
              <a:buChar char="✔"/>
            </a:pPr>
            <a:r>
              <a:rPr lang="en-US" sz="1400" b="1" i="0" u="none" strike="noStrike" cap="none" dirty="0">
                <a:solidFill>
                  <a:schemeClr val="accent4"/>
                </a:solidFill>
                <a:latin typeface="Roboto"/>
                <a:ea typeface="Roboto"/>
                <a:cs typeface="Roboto"/>
                <a:sym typeface="Roboto"/>
              </a:rPr>
              <a:t>Live Inventory Integration</a:t>
            </a:r>
            <a:br>
              <a:rPr lang="en-US" sz="1400" b="1" i="0" u="none" strike="noStrike" cap="none" dirty="0">
                <a:solidFill>
                  <a:schemeClr val="lt1"/>
                </a:solidFill>
                <a:latin typeface="Roboto"/>
                <a:ea typeface="Roboto"/>
                <a:cs typeface="Roboto"/>
                <a:sym typeface="Roboto"/>
              </a:rPr>
            </a:br>
            <a:r>
              <a:rPr lang="en-US" sz="1400" b="0" i="0" u="none" strike="noStrike" cap="none" dirty="0">
                <a:solidFill>
                  <a:schemeClr val="dk1"/>
                </a:solidFill>
                <a:latin typeface="Roboto"/>
                <a:ea typeface="Roboto"/>
                <a:cs typeface="Roboto"/>
                <a:sym typeface="Roboto"/>
              </a:rPr>
              <a:t>The Nordic-Stream platform integrates live inventory to create, target, and deliver VIN-specific ads seamlessly.</a:t>
            </a:r>
            <a:endParaRPr dirty="0"/>
          </a:p>
          <a:p>
            <a:pPr marL="285750" marR="0" lvl="0" indent="-285750" algn="l" rtl="0">
              <a:lnSpc>
                <a:spcPct val="110000"/>
              </a:lnSpc>
              <a:spcBef>
                <a:spcPts val="600"/>
              </a:spcBef>
              <a:spcAft>
                <a:spcPts val="0"/>
              </a:spcAft>
              <a:buClr>
                <a:schemeClr val="accent4"/>
              </a:buClr>
              <a:buSzPts val="1400"/>
              <a:buFont typeface="Noto Sans Symbols"/>
              <a:buChar char="✔"/>
            </a:pPr>
            <a:r>
              <a:rPr lang="en-US" sz="1400" b="1" i="0" u="none" strike="noStrike" cap="none" dirty="0">
                <a:solidFill>
                  <a:schemeClr val="accent4"/>
                </a:solidFill>
                <a:latin typeface="Roboto"/>
                <a:ea typeface="Roboto"/>
                <a:cs typeface="Roboto"/>
                <a:sym typeface="Roboto"/>
              </a:rPr>
              <a:t>Speed to market</a:t>
            </a:r>
            <a:br>
              <a:rPr lang="en-US" sz="1400" b="1" i="0" u="none" strike="noStrike" cap="none" dirty="0">
                <a:solidFill>
                  <a:schemeClr val="dk1"/>
                </a:solidFill>
                <a:latin typeface="Roboto"/>
                <a:ea typeface="Roboto"/>
                <a:cs typeface="Roboto"/>
                <a:sym typeface="Roboto"/>
              </a:rPr>
            </a:br>
            <a:r>
              <a:rPr lang="en-US" sz="1400" b="0" i="0" u="none" strike="noStrike" cap="none" dirty="0">
                <a:solidFill>
                  <a:schemeClr val="dk1"/>
                </a:solidFill>
                <a:latin typeface="Roboto"/>
                <a:ea typeface="Roboto"/>
                <a:cs typeface="Roboto"/>
                <a:sym typeface="Roboto"/>
              </a:rPr>
              <a:t>Get up and running in less than 48 hours.</a:t>
            </a:r>
            <a:endParaRPr dirty="0"/>
          </a:p>
          <a:p>
            <a:pPr marL="285750" marR="0" lvl="0" indent="-285750" algn="l" rtl="0">
              <a:lnSpc>
                <a:spcPct val="110000"/>
              </a:lnSpc>
              <a:spcBef>
                <a:spcPts val="600"/>
              </a:spcBef>
              <a:spcAft>
                <a:spcPts val="0"/>
              </a:spcAft>
              <a:buClr>
                <a:schemeClr val="accent4"/>
              </a:buClr>
              <a:buSzPts val="1400"/>
              <a:buFont typeface="Noto Sans Symbols"/>
              <a:buChar char="✔"/>
            </a:pPr>
            <a:r>
              <a:rPr lang="en-US" sz="1400" b="1" i="0" u="none" strike="noStrike" cap="none" dirty="0">
                <a:solidFill>
                  <a:schemeClr val="accent4"/>
                </a:solidFill>
                <a:latin typeface="Roboto"/>
                <a:ea typeface="Roboto"/>
                <a:cs typeface="Roboto"/>
                <a:sym typeface="Roboto"/>
              </a:rPr>
              <a:t>No Production Costs</a:t>
            </a:r>
            <a:br>
              <a:rPr lang="en-US" sz="1400" b="0" i="0" u="none" strike="noStrike" cap="none" dirty="0">
                <a:solidFill>
                  <a:schemeClr val="lt1"/>
                </a:solidFill>
                <a:latin typeface="Roboto"/>
                <a:ea typeface="Roboto"/>
                <a:cs typeface="Roboto"/>
                <a:sym typeface="Roboto"/>
              </a:rPr>
            </a:br>
            <a:r>
              <a:rPr lang="en-US" sz="1400" b="0" i="0" u="none" strike="noStrike" cap="none" dirty="0">
                <a:solidFill>
                  <a:schemeClr val="dk1"/>
                </a:solidFill>
                <a:latin typeface="Roboto"/>
                <a:ea typeface="Roboto"/>
                <a:cs typeface="Roboto"/>
                <a:sym typeface="Roboto"/>
              </a:rPr>
              <a:t>Eliminate the high cost of production with our proprietary technology that uses AI to build individual commercials for each VIN, complete with professional-sounding voiceovers and integrated OEM brand standards.</a:t>
            </a:r>
            <a:endParaRPr dirty="0"/>
          </a:p>
          <a:p>
            <a:pPr marL="285750" marR="0" lvl="0" indent="-285750" algn="l" rtl="0">
              <a:lnSpc>
                <a:spcPct val="110000"/>
              </a:lnSpc>
              <a:spcBef>
                <a:spcPts val="600"/>
              </a:spcBef>
              <a:spcAft>
                <a:spcPts val="0"/>
              </a:spcAft>
              <a:buClr>
                <a:schemeClr val="accent4"/>
              </a:buClr>
              <a:buSzPts val="1400"/>
              <a:buFont typeface="Noto Sans Symbols"/>
              <a:buChar char="✔"/>
            </a:pPr>
            <a:r>
              <a:rPr lang="en-US" sz="1400" b="1" i="0" u="none" strike="noStrike" cap="none" dirty="0">
                <a:solidFill>
                  <a:schemeClr val="accent4"/>
                </a:solidFill>
                <a:latin typeface="Roboto"/>
                <a:ea typeface="Roboto"/>
                <a:cs typeface="Roboto"/>
                <a:sym typeface="Roboto"/>
              </a:rPr>
              <a:t>Active Shoppers </a:t>
            </a:r>
            <a:br>
              <a:rPr lang="en-US" sz="1400" b="0" i="0" u="none" strike="noStrike" cap="none" dirty="0">
                <a:solidFill>
                  <a:schemeClr val="dk1"/>
                </a:solidFill>
                <a:latin typeface="Roboto"/>
                <a:ea typeface="Roboto"/>
                <a:cs typeface="Roboto"/>
                <a:sym typeface="Roboto"/>
              </a:rPr>
            </a:br>
            <a:r>
              <a:rPr lang="en-US" sz="1400" b="0" i="0" u="none" strike="noStrike" cap="none" dirty="0">
                <a:solidFill>
                  <a:schemeClr val="dk1"/>
                </a:solidFill>
                <a:latin typeface="Roboto"/>
                <a:ea typeface="Roboto"/>
                <a:cs typeface="Roboto"/>
                <a:sym typeface="Roboto"/>
              </a:rPr>
              <a:t>We target active auto buyers who are in market to purchase the vehicles you have on your lot right now, in the next 14 days. </a:t>
            </a:r>
            <a:endParaRPr dirty="0"/>
          </a:p>
          <a:p>
            <a:pPr marL="285750" marR="0" lvl="0" indent="-285750" algn="l" rtl="0">
              <a:lnSpc>
                <a:spcPct val="110000"/>
              </a:lnSpc>
              <a:spcBef>
                <a:spcPts val="600"/>
              </a:spcBef>
              <a:spcAft>
                <a:spcPts val="0"/>
              </a:spcAft>
              <a:buClr>
                <a:schemeClr val="accent4"/>
              </a:buClr>
              <a:buSzPts val="1400"/>
              <a:buFont typeface="Noto Sans Symbols"/>
              <a:buChar char="✔"/>
            </a:pPr>
            <a:r>
              <a:rPr lang="en-US" sz="1400" b="1" i="0" u="none" strike="noStrike" cap="none" dirty="0">
                <a:solidFill>
                  <a:schemeClr val="accent4"/>
                </a:solidFill>
                <a:latin typeface="Roboto"/>
                <a:ea typeface="Roboto"/>
                <a:cs typeface="Roboto"/>
                <a:sym typeface="Roboto"/>
              </a:rPr>
              <a:t>Accountability</a:t>
            </a:r>
            <a:r>
              <a:rPr lang="en-US" sz="1400" b="0" i="0" u="none" strike="noStrike" cap="none" dirty="0">
                <a:solidFill>
                  <a:schemeClr val="accent4"/>
                </a:solidFill>
                <a:latin typeface="Roboto"/>
                <a:ea typeface="Roboto"/>
                <a:cs typeface="Roboto"/>
                <a:sym typeface="Roboto"/>
              </a:rPr>
              <a:t> </a:t>
            </a:r>
            <a:br>
              <a:rPr lang="en-US" sz="1400" b="0" i="0" u="none" strike="noStrike" cap="none" dirty="0">
                <a:solidFill>
                  <a:schemeClr val="lt1"/>
                </a:solidFill>
                <a:latin typeface="Roboto"/>
                <a:ea typeface="Roboto"/>
                <a:cs typeface="Roboto"/>
                <a:sym typeface="Roboto"/>
              </a:rPr>
            </a:br>
            <a:r>
              <a:rPr lang="en-US" dirty="0">
                <a:solidFill>
                  <a:schemeClr val="dk1"/>
                </a:solidFill>
                <a:latin typeface="Roboto"/>
                <a:ea typeface="Roboto"/>
                <a:cs typeface="Roboto"/>
                <a:sym typeface="Roboto"/>
              </a:rPr>
              <a:t>Nordic</a:t>
            </a:r>
            <a:r>
              <a:rPr lang="en-US" sz="1400" b="0" i="0" u="none" strike="noStrike" cap="none" dirty="0">
                <a:solidFill>
                  <a:schemeClr val="dk1"/>
                </a:solidFill>
                <a:latin typeface="Roboto"/>
                <a:ea typeface="Roboto"/>
                <a:cs typeface="Roboto"/>
                <a:sym typeface="Roboto"/>
              </a:rPr>
              <a:t>-Stream provides what no one else can–</a:t>
            </a:r>
            <a:r>
              <a:rPr lang="en-US" sz="1400" b="1" i="0" u="none" strike="noStrike" cap="none" dirty="0">
                <a:solidFill>
                  <a:schemeClr val="dk1"/>
                </a:solidFill>
                <a:latin typeface="Roboto"/>
                <a:ea typeface="Roboto"/>
                <a:cs typeface="Roboto"/>
                <a:sym typeface="Roboto"/>
              </a:rPr>
              <a:t>VIN-level attribution for video.</a:t>
            </a:r>
            <a:endParaRPr sz="1400" b="0" i="0" u="none" strike="noStrike" cap="none" dirty="0">
              <a:solidFill>
                <a:schemeClr val="dk1"/>
              </a:solidFill>
              <a:latin typeface="Roboto"/>
              <a:ea typeface="Roboto"/>
              <a:cs typeface="Roboto"/>
              <a:sym typeface="Roboto"/>
            </a:endParaRPr>
          </a:p>
        </p:txBody>
      </p:sp>
      <p:pic>
        <p:nvPicPr>
          <p:cNvPr id="322" name="Google Shape;322;p9" descr="A hand holding a remote control&#10;&#10;Description automatically generated with medium confidence"/>
          <p:cNvPicPr preferRelativeResize="0"/>
          <p:nvPr/>
        </p:nvPicPr>
        <p:blipFill rotWithShape="1">
          <a:blip r:embed="rId4">
            <a:alphaModFix/>
          </a:blip>
          <a:srcRect l="29604" t="29494" b="13663"/>
          <a:stretch/>
        </p:blipFill>
        <p:spPr>
          <a:xfrm>
            <a:off x="8412480" y="5131165"/>
            <a:ext cx="2788637" cy="1726835"/>
          </a:xfrm>
          <a:prstGeom prst="rect">
            <a:avLst/>
          </a:prstGeom>
          <a:noFill/>
          <a:ln>
            <a:noFill/>
          </a:ln>
        </p:spPr>
      </p:pic>
      <p:pic>
        <p:nvPicPr>
          <p:cNvPr id="323" name="Google Shape;323;p9"/>
          <p:cNvPicPr preferRelativeResize="0"/>
          <p:nvPr/>
        </p:nvPicPr>
        <p:blipFill rotWithShape="1">
          <a:blip r:embed="rId5">
            <a:alphaModFix/>
          </a:blip>
          <a:srcRect r="80312"/>
          <a:stretch/>
        </p:blipFill>
        <p:spPr>
          <a:xfrm>
            <a:off x="978690" y="333617"/>
            <a:ext cx="1200150" cy="1066393"/>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Zerosum2">
      <a:dk1>
        <a:srgbClr val="000000"/>
      </a:dk1>
      <a:lt1>
        <a:srgbClr val="FFFFFF"/>
      </a:lt1>
      <a:dk2>
        <a:srgbClr val="44546A"/>
      </a:dk2>
      <a:lt2>
        <a:srgbClr val="E7E6E6"/>
      </a:lt2>
      <a:accent1>
        <a:srgbClr val="1E1F1F"/>
      </a:accent1>
      <a:accent2>
        <a:srgbClr val="424143"/>
      </a:accent2>
      <a:accent3>
        <a:srgbClr val="54595F"/>
      </a:accent3>
      <a:accent4>
        <a:srgbClr val="FD5530"/>
      </a:accent4>
      <a:accent5>
        <a:srgbClr val="FA7E00"/>
      </a:accent5>
      <a:accent6>
        <a:srgbClr val="FFC000"/>
      </a:accent6>
      <a:hlink>
        <a:srgbClr val="FD5530"/>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Zerosum2">
      <a:dk1>
        <a:srgbClr val="000000"/>
      </a:dk1>
      <a:lt1>
        <a:srgbClr val="FFFFFF"/>
      </a:lt1>
      <a:dk2>
        <a:srgbClr val="44546A"/>
      </a:dk2>
      <a:lt2>
        <a:srgbClr val="E7E6E6"/>
      </a:lt2>
      <a:accent1>
        <a:srgbClr val="1E1F1F"/>
      </a:accent1>
      <a:accent2>
        <a:srgbClr val="424143"/>
      </a:accent2>
      <a:accent3>
        <a:srgbClr val="54595F"/>
      </a:accent3>
      <a:accent4>
        <a:srgbClr val="FD5530"/>
      </a:accent4>
      <a:accent5>
        <a:srgbClr val="FA7E00"/>
      </a:accent5>
      <a:accent6>
        <a:srgbClr val="FFC000"/>
      </a:accent6>
      <a:hlink>
        <a:srgbClr val="FD5530"/>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Macintosh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Arial</vt:lpstr>
      <vt:lpstr>Arial Narrow</vt:lpstr>
      <vt:lpstr>Roboto</vt:lpstr>
      <vt:lpstr>Helvetica Neue Light</vt:lpstr>
      <vt:lpstr>Helvetica Neue</vt:lpstr>
      <vt:lpstr>Noto Sans Symbols</vt:lpstr>
      <vt:lpstr>Calibri</vt:lpstr>
      <vt:lpstr>Roboto Condensed</vt:lpstr>
      <vt:lpstr>1_Office Theme</vt:lpstr>
      <vt:lpstr>1_Office Theme</vt:lpstr>
      <vt:lpstr>office theme</vt:lpstr>
      <vt:lpstr>PowerPoint Presentation</vt:lpstr>
      <vt:lpstr>AI-Driven, VIN-Specific Marketing Execution</vt:lpstr>
      <vt:lpstr>Dynamic, Inventory Based Ads</vt:lpstr>
      <vt:lpstr>VIN Level Reporting &amp; Attribution</vt:lpstr>
      <vt:lpstr>Social Media</vt:lpstr>
      <vt:lpstr>Dynamic Display</vt:lpstr>
      <vt:lpstr>Shopping Ads</vt:lpstr>
      <vt:lpstr>Search Engine Marketing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Keith Bjorklund</cp:lastModifiedBy>
  <cp:revision>1</cp:revision>
  <dcterms:created xsi:type="dcterms:W3CDTF">2022-01-19T16:46:54Z</dcterms:created>
  <dcterms:modified xsi:type="dcterms:W3CDTF">2023-03-30T14:55:23Z</dcterms:modified>
</cp:coreProperties>
</file>